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Corbel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jWM0ZN5D4bj1IOAMsiDS8jvK2S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Corbel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orbel-italic.fntdata"/><Relationship Id="rId25" Type="http://schemas.openxmlformats.org/officeDocument/2006/relationships/font" Target="fonts/Corbel-bold.fntdata"/><Relationship Id="rId28" Type="http://customschemas.google.com/relationships/presentationmetadata" Target="metadata"/><Relationship Id="rId27" Type="http://schemas.openxmlformats.org/officeDocument/2006/relationships/font" Target="fonts/Corbel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0A4E66"/>
                </a:solidFill>
                <a:latin typeface="Corbel" panose="020B050302020402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7-C248-B52F-9745918DFD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7-C248-B52F-9745918DFD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7-C248-B52F-9745918DF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5561040"/>
        <c:axId val="1055401824"/>
      </c:barChart>
      <c:catAx>
        <c:axId val="105556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4B4B4B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55401824"/>
        <c:crosses val="autoZero"/>
        <c:auto val="1"/>
        <c:lblAlgn val="ctr"/>
        <c:lblOffset val="100"/>
        <c:noMultiLvlLbl val="0"/>
      </c:catAx>
      <c:valAx>
        <c:axId val="105540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56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cbi.nlm.nih.gov/pmc/articles/PMC3780408/#R23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53347/rID-4011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2f347ca7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-US" sz="140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The Inter-Tribal Council of Michigan, Inc. (ITCM) is a 501©(3) non-profit corporation duly organized under a State Charter filed April 16, 1968. The Inter-Tribal Council of Michigan, Inc. is located in Sault Ste. Marie, Michigan. It represents twelve federally recognized tribes in Michigan.</a:t>
            </a:r>
            <a:r>
              <a:rPr lang="en-US" sz="1400">
                <a:solidFill>
                  <a:srgbClr val="494847"/>
                </a:solidFill>
                <a:highlight>
                  <a:srgbClr val="F9EFD2"/>
                </a:highlight>
                <a:latin typeface="Corbel"/>
                <a:ea typeface="Corbel"/>
                <a:cs typeface="Corbel"/>
                <a:sym typeface="Corbel"/>
              </a:rPr>
              <a:t> </a:t>
            </a:r>
            <a:endParaRPr b="1" sz="140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Mission Statement</a:t>
            </a:r>
            <a:endParaRPr b="1" sz="140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indent="-317500" lvl="0" marL="7493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94847"/>
              </a:buClr>
              <a:buSzPts val="1400"/>
              <a:buFont typeface="Corbel"/>
              <a:buAutoNum type="arabicPeriod"/>
            </a:pPr>
            <a:r>
              <a:rPr lang="en-US" sz="140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To act as a forum for member tribes</a:t>
            </a:r>
            <a:endParaRPr sz="140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indent="-31750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847"/>
              </a:buClr>
              <a:buSzPts val="1400"/>
              <a:buFont typeface="Corbel"/>
              <a:buAutoNum type="arabicPeriod"/>
            </a:pPr>
            <a:r>
              <a:rPr lang="en-US" sz="140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To advocate for member tribes in the development of programs and policies which will improve the economy, education, and quality of life for Michigan’s Native Americans; and</a:t>
            </a:r>
            <a:endParaRPr sz="140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indent="-31750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847"/>
              </a:buClr>
              <a:buSzPts val="1400"/>
              <a:buFont typeface="Corbel"/>
              <a:buAutoNum type="arabicPeriod"/>
            </a:pPr>
            <a:r>
              <a:rPr lang="en-US" sz="1400">
                <a:solidFill>
                  <a:srgbClr val="494847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To provide technical assistance to member tribes, assisting in the development of tribal regulations, ordinances, and policies applicable to health and human services.</a:t>
            </a:r>
            <a:endParaRPr sz="1400">
              <a:solidFill>
                <a:srgbClr val="494847"/>
              </a:solidFill>
              <a:highlight>
                <a:schemeClr val="lt1"/>
              </a:highlight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gf2f347ca73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2f347ca73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f2f347ca7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9c8c75fc8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f9c8c75fc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fa17bddbb8_1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fa17bddbb8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a2cc67a8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a2cc67a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950b04c76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f950b04c7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a2cc67a82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a2cc67a8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2f347c88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f2f347c8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As a result of these low screening rates, AI/AN women are diagnosed with breast cancer at later stages of the disease and have poorer disease outcomes [</a:t>
            </a:r>
            <a:r>
              <a:rPr lang="en-US" sz="1200" u="sng">
                <a:solidFill>
                  <a:srgbClr val="2F4A8B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23</a:t>
            </a: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]. Five-year breast cancer survival rates for AI/AN women are among the lowest of all racial/ethnic groups. Several factors have been identified or suggested as reasons for late stage diagnosis of breast cancer, including low compliance to breast cancer screening, less education, socio-economic factors (poverty, lack of access to healthcare, lack of healthcare insurance), cultural considerations, and institutional factors.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Also, there may be a generational divide in the way that AI women perceive breast cancer and breast cancer screening. Women from an older generation perceived screening mammography as embarrassin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303030"/>
                </a:solidFill>
                <a:highlight>
                  <a:srgbClr val="FFFFFF"/>
                </a:highlight>
              </a:rPr>
              <a:t>Filippi, Melissa K et al. “Breast cancer screening perceptions among American Indian women under age 40.” </a:t>
            </a:r>
            <a:r>
              <a:rPr i="1" lang="en-US" sz="1000">
                <a:solidFill>
                  <a:srgbClr val="303030"/>
                </a:solidFill>
                <a:highlight>
                  <a:srgbClr val="FFFFFF"/>
                </a:highlight>
              </a:rPr>
              <a:t>Journal of cancer education : the official journal of the American Association for Cancer Education</a:t>
            </a:r>
            <a:r>
              <a:rPr lang="en-US" sz="1000">
                <a:solidFill>
                  <a:srgbClr val="303030"/>
                </a:solidFill>
                <a:highlight>
                  <a:srgbClr val="FFFFFF"/>
                </a:highlight>
              </a:rPr>
              <a:t> vol. 28,3 (2013): 535-40. doi:10.1007/s13187-013-0499-4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75e989f1e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75e989f1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TV Interviews: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WJMN-TV Local 3 – Marquette - Kelly Hansen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WWTV/WWUP-TV 9&amp;10 News – Traverse City/Sault Ste. Marie - Betty Jahnke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Radio: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WSOO – AM1230 Radio Soo Morning Show -  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Newspapers: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Paid Ad:  Luft Shopper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Press Releases picked up with: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Escanaba Daily Press, Hannahville Tribal Newspaper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The Sault News, Sault Tribe Newspaper, Bay Mills Newspaper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-"/>
            </a:pPr>
            <a:r>
              <a:rPr lang="en-US">
                <a:solidFill>
                  <a:srgbClr val="FF0000"/>
                </a:solidFill>
              </a:rPr>
              <a:t>Press Release also delivered to WBUP ABC 10 – Marquette, WPBN/WTOM TV 7&amp;4 Traverse City/Sault Ste. Marie, WGTU/WGTQ ABC 29&amp;8 Traverse City/Sault Ste. Marie, Eagle Media Radio (KBIC’s Radio Station Group)</a:t>
            </a:r>
            <a:endParaRPr>
              <a:solidFill>
                <a:srgbClr val="FF0000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-3048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i="1" lang="en-US" sz="1200">
                <a:solidFill>
                  <a:schemeClr val="dk1"/>
                </a:solidFill>
              </a:rPr>
              <a:t>Lufts - ½ page ad 6000 households Hannahville/Escanaba circulation area </a:t>
            </a:r>
            <a:r>
              <a:rPr i="1" lang="en-US" sz="1200">
                <a:solidFill>
                  <a:srgbClr val="FF0000"/>
                </a:solidFill>
              </a:rPr>
              <a:t>$120.27</a:t>
            </a:r>
            <a:r>
              <a:rPr i="1" lang="en-US" sz="1200">
                <a:solidFill>
                  <a:schemeClr val="dk1"/>
                </a:solidFill>
              </a:rPr>
              <a:t> August - September</a:t>
            </a:r>
            <a:endParaRPr i="1" sz="1200">
              <a:solidFill>
                <a:srgbClr val="FF0000"/>
              </a:solidFill>
            </a:endParaRPr>
          </a:p>
          <a:p>
            <a:pPr indent="-3048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i="1" lang="en-US" sz="1200">
                <a:solidFill>
                  <a:srgbClr val="FF0000"/>
                </a:solidFill>
              </a:rPr>
              <a:t>Facebook - 3,143 Women age 40 - 65  August 15 - September 15 $100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2f347c88f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f2f347c88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95de36df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f95de36df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Should we say something about vaccination rates?  These callouts restate what is already there?  Maybe something about high vaccination rates in tribal communities?  Just a thought.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https://www.michigan.gov/coronavirus/0,9753,7-406-98178_103214-547150--,00.html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a17bddbb8_1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fa17bddbb8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need the actual charts in the slides.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9c8c75fc8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f9c8c75fc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ad5a35b5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ad5a35b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55555"/>
                </a:solidFill>
                <a:highlight>
                  <a:srgbClr val="FFFFFF"/>
                </a:highlight>
              </a:rPr>
              <a:t>Hacking, C., Bell, D. Breast imaging-reporting and data system (BI-RADS) assessment category 0. Reference article, Radiopaedia.org. (accessed on 25 Oct 2021) </a:t>
            </a:r>
            <a:r>
              <a:rPr lang="en-US" sz="900" u="sng">
                <a:solidFill>
                  <a:schemeClr val="hlink"/>
                </a:solidFill>
                <a:highlight>
                  <a:srgbClr val="FFFFFF"/>
                </a:highlight>
                <a:hlinkClick r:id="rId2"/>
              </a:rPr>
              <a:t>https://doi.org/10.53347/rID-40110</a:t>
            </a:r>
            <a:endParaRPr sz="900">
              <a:solidFill>
                <a:srgbClr val="555555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Utilized when digital imaging is incomplete in cases such as: </a:t>
            </a:r>
            <a:endParaRPr b="1" sz="1000">
              <a:solidFill>
                <a:srgbClr val="262626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further imaging/ information is required </a:t>
            </a:r>
            <a:endParaRPr sz="1000">
              <a:solidFill>
                <a:srgbClr val="262626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previous images unavailable at time of reading </a:t>
            </a:r>
            <a:endParaRPr sz="1000">
              <a:solidFill>
                <a:srgbClr val="555555"/>
              </a:solidFill>
              <a:highlight>
                <a:srgbClr val="FFFFFF"/>
              </a:highlight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orbel"/>
              <a:buChar char="●"/>
            </a:pPr>
            <a:r>
              <a:rPr b="1" lang="en-US" sz="32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Mammograms with suspicious findings are generally assigned BI-RADS </a:t>
            </a:r>
            <a:r>
              <a:rPr b="1" lang="en-US" sz="2859">
                <a:solidFill>
                  <a:srgbClr val="262626"/>
                </a:solidFill>
              </a:rPr>
              <a:t>0</a:t>
            </a:r>
            <a:endParaRPr b="1" sz="2400">
              <a:solidFill>
                <a:srgbClr val="262626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D00"/>
              </a:buClr>
              <a:buSzPts val="2400"/>
              <a:buChar char="○"/>
            </a:pPr>
            <a:r>
              <a:rPr lang="en-US" sz="24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Indicate a need for callback/recall for diagnostic evaluation</a:t>
            </a:r>
            <a:endParaRPr sz="2400">
              <a:solidFill>
                <a:srgbClr val="262626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55555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chart" Target="../charts/chart1.xml"/><Relationship Id="rId4" Type="http://schemas.openxmlformats.org/officeDocument/2006/relationships/image" Target="../media/image5.jpg"/><Relationship Id="rId5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rock, colorful&#10;&#10;Description automatically generated" id="12" name="Google Shape;1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"/>
          <p:cNvSpPr/>
          <p:nvPr/>
        </p:nvSpPr>
        <p:spPr>
          <a:xfrm>
            <a:off x="0" y="2216426"/>
            <a:ext cx="10356783" cy="1431235"/>
          </a:xfrm>
          <a:prstGeom prst="rect">
            <a:avLst/>
          </a:prstGeom>
          <a:solidFill>
            <a:srgbClr val="0A4E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" name="Google Shape;14;p5"/>
          <p:cNvSpPr/>
          <p:nvPr/>
        </p:nvSpPr>
        <p:spPr>
          <a:xfrm>
            <a:off x="0" y="5784111"/>
            <a:ext cx="12192000" cy="1122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" name="Google Shape;15;p5"/>
          <p:cNvSpPr txBox="1"/>
          <p:nvPr>
            <p:ph type="ctrTitle"/>
          </p:nvPr>
        </p:nvSpPr>
        <p:spPr>
          <a:xfrm>
            <a:off x="416587" y="2305879"/>
            <a:ext cx="9535935" cy="6980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1" i="0" sz="4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subTitle"/>
          </p:nvPr>
        </p:nvSpPr>
        <p:spPr>
          <a:xfrm>
            <a:off x="416587" y="3054353"/>
            <a:ext cx="4706911" cy="445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Diagram&#10;&#10;Description automatically generated with medium confidence" id="17" name="Google Shape;1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7446" y="6116935"/>
            <a:ext cx="1558130" cy="560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8" name="Google Shape;1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27912" y="6116935"/>
            <a:ext cx="761752" cy="560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5"/>
          <p:cNvCxnSpPr/>
          <p:nvPr/>
        </p:nvCxnSpPr>
        <p:spPr>
          <a:xfrm>
            <a:off x="0" y="5769997"/>
            <a:ext cx="12192000" cy="0"/>
          </a:xfrm>
          <a:prstGeom prst="straightConnector1">
            <a:avLst/>
          </a:prstGeom>
          <a:noFill/>
          <a:ln cap="flat" cmpd="sng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1" type="ftr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"/>
          <p:cNvSpPr/>
          <p:nvPr/>
        </p:nvSpPr>
        <p:spPr>
          <a:xfrm>
            <a:off x="0" y="0"/>
            <a:ext cx="12192000" cy="1083366"/>
          </a:xfrm>
          <a:prstGeom prst="rect">
            <a:avLst/>
          </a:prstGeom>
          <a:solidFill>
            <a:srgbClr val="0A4E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" name="Google Shape;23;p6"/>
          <p:cNvSpPr txBox="1"/>
          <p:nvPr>
            <p:ph type="title"/>
          </p:nvPr>
        </p:nvSpPr>
        <p:spPr>
          <a:xfrm>
            <a:off x="457200" y="289747"/>
            <a:ext cx="11301984" cy="633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425303" y="1477613"/>
            <a:ext cx="11291776" cy="444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orbel"/>
              <a:buNone/>
              <a:defRPr b="1" i="0" sz="32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2400"/>
              <a:buFont typeface="Arial"/>
              <a:buNone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55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2000"/>
              <a:buFont typeface="Arial"/>
              <a:buChar char="•"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1800"/>
              <a:buFont typeface="Arial"/>
              <a:buNone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1800"/>
              <a:buFont typeface="Arial"/>
              <a:buChar char="•"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Diagram&#10;&#10;Description automatically generated with medium confidence" id="25" name="Google Shape;2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840661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6" name="Google Shape;2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821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6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0"/>
            <a:ext cx="12192000" cy="1068124"/>
          </a:xfrm>
          <a:prstGeom prst="rect">
            <a:avLst/>
          </a:prstGeom>
          <a:solidFill>
            <a:srgbClr val="0A4E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" name="Google Shape;30;p7"/>
          <p:cNvSpPr txBox="1"/>
          <p:nvPr>
            <p:ph type="title"/>
          </p:nvPr>
        </p:nvSpPr>
        <p:spPr>
          <a:xfrm>
            <a:off x="457200" y="329503"/>
            <a:ext cx="11301984" cy="633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1" type="ftr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2" name="Google Shape;32;p7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490329" y="1517369"/>
            <a:ext cx="6175513" cy="549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orbel"/>
              <a:buNone/>
              <a:defRPr b="1" i="0" sz="32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4D00"/>
              </a:buClr>
              <a:buSzPts val="3200"/>
              <a:buFont typeface="Corbel"/>
              <a:buNone/>
              <a:defRPr b="1" sz="32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4D00"/>
              </a:buClr>
              <a:buSzPts val="2000"/>
              <a:buFont typeface="Corbel"/>
              <a:buNone/>
              <a:defRPr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4D00"/>
              </a:buClr>
              <a:buSzPts val="1400"/>
              <a:buFont typeface="Corbel"/>
              <a:buNone/>
              <a:defRPr b="0" i="0" sz="1400" u="none" strike="noStrike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4D00"/>
              </a:buClr>
              <a:buSzPts val="1400"/>
              <a:buFont typeface="Corbel"/>
              <a:buNone/>
              <a:defRPr sz="14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text&#10;&#10;Description automatically generated" id="34" name="Google Shape;3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729" y="2181086"/>
            <a:ext cx="1230431" cy="105244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/>
          <p:nvPr/>
        </p:nvSpPr>
        <p:spPr>
          <a:xfrm>
            <a:off x="434008" y="1547191"/>
            <a:ext cx="440635" cy="440635"/>
          </a:xfrm>
          <a:prstGeom prst="ellipse">
            <a:avLst/>
          </a:prstGeom>
          <a:solidFill>
            <a:srgbClr val="0A4E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" name="Google Shape;36;p7"/>
          <p:cNvSpPr txBox="1"/>
          <p:nvPr/>
        </p:nvSpPr>
        <p:spPr>
          <a:xfrm>
            <a:off x="503583" y="1577009"/>
            <a:ext cx="2782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" name="Google Shape;37;p7"/>
          <p:cNvGraphicFramePr/>
          <p:nvPr/>
        </p:nvGraphicFramePr>
        <p:xfrm>
          <a:off x="7063409" y="1378225"/>
          <a:ext cx="4651513" cy="4346713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descr="Diagram&#10;&#10;Description automatically generated with medium confidence" id="38" name="Google Shape;3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40661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9" name="Google Shape;3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1821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831850" y="4589463"/>
            <a:ext cx="10515600" cy="92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8"/>
          <p:cNvSpPr txBox="1"/>
          <p:nvPr>
            <p:ph idx="11" type="ftr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iagram&#10;&#10;Description automatically generated with medium confidence" id="44" name="Google Shape;4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5" name="Google Shape;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46;p8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1" type="ftr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iagram&#10;&#10;Description automatically generated with medium confidence" id="54" name="Google Shape;5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5" name="Google Shape;5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9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iagram&#10;&#10;Description automatically generated with medium confidence" id="60" name="Google Shape;6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1" name="Google Shape;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0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idx="11" type="ftr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iagram&#10;&#10;Description automatically generated with medium confidence" id="65" name="Google Shape;6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6" name="Google Shape;6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1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1" name="Google Shape;71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12"/>
          <p:cNvSpPr txBox="1"/>
          <p:nvPr>
            <p:ph idx="11" type="ftr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iagram&#10;&#10;Description automatically generated with medium confidence" id="73" name="Google Shape;7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74" name="Google Shape;7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2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13"/>
          <p:cNvSpPr txBox="1"/>
          <p:nvPr>
            <p:ph idx="11" type="ftr"/>
          </p:nvPr>
        </p:nvSpPr>
        <p:spPr>
          <a:xfrm>
            <a:off x="402335" y="6291073"/>
            <a:ext cx="6661073" cy="32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A4E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iagram&#10;&#10;Description automatically generated with medium confidence" id="81" name="Google Shape;8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49184" y="6258389"/>
            <a:ext cx="1063599" cy="382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82" name="Google Shape;8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800" y="6179532"/>
            <a:ext cx="641210" cy="472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3"/>
          <p:cNvCxnSpPr/>
          <p:nvPr/>
        </p:nvCxnSpPr>
        <p:spPr>
          <a:xfrm>
            <a:off x="402336" y="6035040"/>
            <a:ext cx="11338560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b="0" i="0" sz="4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itcmi.org/" TargetMode="External"/><Relationship Id="rId4" Type="http://schemas.openxmlformats.org/officeDocument/2006/relationships/hyperlink" Target="mailto:info@itcmi.org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3.png"/><Relationship Id="rId7" Type="http://schemas.openxmlformats.org/officeDocument/2006/relationships/image" Target="../media/image14.jpg"/><Relationship Id="rId8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2f347ca73_0_9"/>
          <p:cNvSpPr txBox="1"/>
          <p:nvPr>
            <p:ph type="ctrTitle"/>
          </p:nvPr>
        </p:nvSpPr>
        <p:spPr>
          <a:xfrm>
            <a:off x="169350" y="2661050"/>
            <a:ext cx="10299600" cy="69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Inter-Tribal Council of Michigan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4420"/>
              <a:buFont typeface="Arial"/>
              <a:buNone/>
            </a:pPr>
            <a:r>
              <a:rPr lang="en-US" sz="3843"/>
              <a:t>2021 UP Mobile Mammography Event</a:t>
            </a:r>
            <a:endParaRPr sz="3843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2f347ca73_0_114"/>
          <p:cNvSpPr txBox="1"/>
          <p:nvPr>
            <p:ph type="title"/>
          </p:nvPr>
        </p:nvSpPr>
        <p:spPr>
          <a:xfrm>
            <a:off x="304800" y="289750"/>
            <a:ext cx="11670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659"/>
              <a:t>Clients</a:t>
            </a:r>
            <a:r>
              <a:rPr lang="en-US" sz="3659"/>
              <a:t> Assigned</a:t>
            </a:r>
            <a:r>
              <a:rPr lang="en-US" sz="3659"/>
              <a:t> </a:t>
            </a:r>
            <a:r>
              <a:rPr lang="en-US" sz="3659"/>
              <a:t>BI-RADS </a:t>
            </a:r>
            <a:r>
              <a:rPr lang="en-US" sz="3659">
                <a:latin typeface="Arial"/>
                <a:ea typeface="Arial"/>
                <a:cs typeface="Arial"/>
                <a:sym typeface="Arial"/>
              </a:rPr>
              <a:t>0 </a:t>
            </a:r>
            <a:r>
              <a:rPr lang="en-US" sz="3659"/>
              <a:t>- Based on Age</a:t>
            </a:r>
            <a:endParaRPr sz="3659"/>
          </a:p>
        </p:txBody>
      </p:sp>
      <p:sp>
        <p:nvSpPr>
          <p:cNvPr id="171" name="Google Shape;171;gf2f347ca73_0_114"/>
          <p:cNvSpPr txBox="1"/>
          <p:nvPr/>
        </p:nvSpPr>
        <p:spPr>
          <a:xfrm>
            <a:off x="437525" y="2732100"/>
            <a:ext cx="3471300" cy="10620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Women between the ages of 40-49 had the highest numbers of additional imaging needed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2" name="Google Shape;172;gf2f347ca73_0_114"/>
          <p:cNvSpPr txBox="1"/>
          <p:nvPr/>
        </p:nvSpPr>
        <p:spPr>
          <a:xfrm>
            <a:off x="437525" y="4314013"/>
            <a:ext cx="3471300" cy="10620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29.4% of women between the ages of 40-49 needed additional imaging 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3" name="Google Shape;173;gf2f347ca73_0_114"/>
          <p:cNvSpPr txBox="1"/>
          <p:nvPr/>
        </p:nvSpPr>
        <p:spPr>
          <a:xfrm>
            <a:off x="437525" y="1442663"/>
            <a:ext cx="3471300" cy="7695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Total of 26 women were assigned BI-RADS </a:t>
            </a:r>
            <a:r>
              <a:rPr b="1" lang="en-US" sz="1900"/>
              <a:t>0</a:t>
            </a:r>
            <a:endParaRPr b="1" sz="1900"/>
          </a:p>
        </p:txBody>
      </p:sp>
      <p:pic>
        <p:nvPicPr>
          <p:cNvPr id="174" name="Google Shape;174;gf2f347ca73_0_11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000" y="1129625"/>
            <a:ext cx="7810101" cy="482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9c8c75fc8_0_3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59"/>
              <a:t>Clients Assigned BI-RADS </a:t>
            </a:r>
            <a:r>
              <a:rPr lang="en-US" sz="3659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659"/>
              <a:t> - Based on Last Mammogram</a:t>
            </a:r>
            <a:endParaRPr/>
          </a:p>
        </p:txBody>
      </p:sp>
      <p:sp>
        <p:nvSpPr>
          <p:cNvPr id="180" name="Google Shape;180;gf9c8c75fc8_0_3"/>
          <p:cNvSpPr txBox="1"/>
          <p:nvPr/>
        </p:nvSpPr>
        <p:spPr>
          <a:xfrm>
            <a:off x="437525" y="1442675"/>
            <a:ext cx="3855300" cy="10620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No women required additional 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screening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 for those who had last mammogram between 2012-2018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1" name="Google Shape;181;gf9c8c75fc8_0_3"/>
          <p:cNvSpPr txBox="1"/>
          <p:nvPr/>
        </p:nvSpPr>
        <p:spPr>
          <a:xfrm>
            <a:off x="457200" y="3850500"/>
            <a:ext cx="3855300" cy="13545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25% of women who had their </a:t>
            </a:r>
            <a:r>
              <a:rPr b="1" lang="en-US" sz="1700"/>
              <a:t>1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st mammogram were assigned BI-RADS </a:t>
            </a:r>
            <a:r>
              <a:rPr b="1" lang="en-US" sz="1800"/>
              <a:t>0 </a:t>
            </a:r>
            <a:endParaRPr b="1" sz="18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b="1" lang="en-US" sz="1700"/>
              <a:t>116%</a:t>
            </a:r>
            <a:r>
              <a:rPr b="1" lang="en-US" sz="1900"/>
              <a:t> 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increase from </a:t>
            </a:r>
            <a:r>
              <a:rPr b="1" lang="en-US" sz="1700"/>
              <a:t>2020</a:t>
            </a:r>
            <a:endParaRPr b="1" sz="1700"/>
          </a:p>
        </p:txBody>
      </p:sp>
      <p:sp>
        <p:nvSpPr>
          <p:cNvPr id="182" name="Google Shape;182;gf9c8c75fc8_0_3"/>
          <p:cNvSpPr txBox="1"/>
          <p:nvPr/>
        </p:nvSpPr>
        <p:spPr>
          <a:xfrm>
            <a:off x="437525" y="2766975"/>
            <a:ext cx="3855300" cy="7695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30</a:t>
            </a:r>
            <a:r>
              <a:rPr b="1" lang="en-US" sz="1900"/>
              <a:t> 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women completed their </a:t>
            </a:r>
            <a:r>
              <a:rPr b="1" lang="en-US" sz="1600"/>
              <a:t>1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st mammogram during this event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83" name="Google Shape;183;gf9c8c75fc8_0_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275" y="1209022"/>
            <a:ext cx="7574700" cy="4683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a17bddbb8_1_21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Thoughts About the </a:t>
            </a:r>
            <a:r>
              <a:rPr lang="en-US"/>
              <a:t>Screening</a:t>
            </a:r>
            <a:r>
              <a:rPr lang="en-US"/>
              <a:t>? </a:t>
            </a:r>
            <a:endParaRPr/>
          </a:p>
        </p:txBody>
      </p:sp>
      <p:pic>
        <p:nvPicPr>
          <p:cNvPr id="189" name="Google Shape;189;gfa17bddbb8_1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7398"/>
            <a:ext cx="5341148" cy="35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fa17bddbb8_1_21"/>
          <p:cNvPicPr preferRelativeResize="0"/>
          <p:nvPr/>
        </p:nvPicPr>
        <p:blipFill rotWithShape="1">
          <a:blip r:embed="rId4">
            <a:alphaModFix/>
          </a:blip>
          <a:srcRect b="0" l="0" r="22916" t="0"/>
          <a:stretch/>
        </p:blipFill>
        <p:spPr>
          <a:xfrm>
            <a:off x="0" y="4657300"/>
            <a:ext cx="2545101" cy="22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fa17bddbb8_1_21"/>
          <p:cNvPicPr preferRelativeResize="0"/>
          <p:nvPr/>
        </p:nvPicPr>
        <p:blipFill rotWithShape="1">
          <a:blip r:embed="rId5">
            <a:alphaModFix/>
          </a:blip>
          <a:srcRect b="0" l="0" r="4707" t="0"/>
          <a:stretch/>
        </p:blipFill>
        <p:spPr>
          <a:xfrm>
            <a:off x="2545100" y="4657300"/>
            <a:ext cx="2796050" cy="22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fa17bddbb8_1_21"/>
          <p:cNvSpPr/>
          <p:nvPr/>
        </p:nvSpPr>
        <p:spPr>
          <a:xfrm>
            <a:off x="8825200" y="2799175"/>
            <a:ext cx="3178500" cy="1760700"/>
          </a:xfrm>
          <a:prstGeom prst="cloudCallout">
            <a:avLst>
              <a:gd fmla="val -14897" name="adj1"/>
              <a:gd fmla="val 44734" name="adj2"/>
            </a:avLst>
          </a:prstGeom>
          <a:solidFill>
            <a:srgbClr val="F8F9F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50">
                <a:solidFill>
                  <a:srgbClr val="202124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Really good, everyone was really nice. I hope you are here next year</a:t>
            </a:r>
            <a:endParaRPr sz="1350">
              <a:solidFill>
                <a:srgbClr val="202124"/>
              </a:solidFill>
              <a:highlight>
                <a:srgbClr val="F8F9FA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3" name="Google Shape;193;gfa17bddbb8_1_21"/>
          <p:cNvSpPr/>
          <p:nvPr/>
        </p:nvSpPr>
        <p:spPr>
          <a:xfrm flipH="1">
            <a:off x="5735625" y="3985500"/>
            <a:ext cx="3376500" cy="2100300"/>
          </a:xfrm>
          <a:prstGeom prst="cloudCallout">
            <a:avLst>
              <a:gd fmla="val -13676" name="adj1"/>
              <a:gd fmla="val 44827" name="adj2"/>
            </a:avLst>
          </a:prstGeom>
          <a:solidFill>
            <a:srgbClr val="F8F9F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>
                <a:solidFill>
                  <a:srgbClr val="202124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Comfortable it’s nice to know what’s going on with my health and especially doing it right here on the reservation.</a:t>
            </a:r>
            <a:endParaRPr sz="12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gfa17bddbb8_1_21"/>
          <p:cNvSpPr/>
          <p:nvPr/>
        </p:nvSpPr>
        <p:spPr>
          <a:xfrm>
            <a:off x="8959725" y="442150"/>
            <a:ext cx="3178500" cy="1760700"/>
          </a:xfrm>
          <a:prstGeom prst="cloudCallout">
            <a:avLst>
              <a:gd fmla="val -13851" name="adj1"/>
              <a:gd fmla="val 41620" name="adj2"/>
            </a:avLst>
          </a:prstGeom>
          <a:solidFill>
            <a:srgbClr val="F8F9F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202124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Great. Convenient. I have a hard time getting out so this was good for me.</a:t>
            </a:r>
            <a:endParaRPr sz="1350">
              <a:solidFill>
                <a:srgbClr val="202124"/>
              </a:solidFill>
              <a:highlight>
                <a:srgbClr val="F8F9FA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5" name="Google Shape;195;gfa17bddbb8_1_21"/>
          <p:cNvSpPr/>
          <p:nvPr/>
        </p:nvSpPr>
        <p:spPr>
          <a:xfrm flipH="1">
            <a:off x="5432225" y="1403975"/>
            <a:ext cx="4068300" cy="2350200"/>
          </a:xfrm>
          <a:prstGeom prst="cloudCallout">
            <a:avLst>
              <a:gd fmla="val -13491" name="adj1"/>
              <a:gd fmla="val 40051" name="adj2"/>
            </a:avLst>
          </a:prstGeom>
          <a:solidFill>
            <a:srgbClr val="F8F9F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450">
                <a:solidFill>
                  <a:srgbClr val="202124"/>
                </a:solidFill>
                <a:latin typeface="Comic Sans MS"/>
                <a:ea typeface="Comic Sans MS"/>
                <a:cs typeface="Comic Sans MS"/>
                <a:sym typeface="Comic Sans MS"/>
              </a:rPr>
              <a:t> probably would have got my screening, but it would have been a hassle taking off work and driving all the way into town, I work at the school and this made it so convenient to do.</a:t>
            </a:r>
            <a:endParaRPr sz="1550">
              <a:solidFill>
                <a:srgbClr val="202124"/>
              </a:solidFill>
              <a:highlight>
                <a:srgbClr val="F8F9FA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a2cc67a82_0_0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or Comments</a:t>
            </a:r>
            <a:endParaRPr/>
          </a:p>
        </p:txBody>
      </p:sp>
      <p:pic>
        <p:nvPicPr>
          <p:cNvPr id="201" name="Google Shape;201;gfa2cc67a8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800" y="1218000"/>
            <a:ext cx="9392051" cy="47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950b04c76_0_7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Where to Find Us </a:t>
            </a:r>
            <a:endParaRPr/>
          </a:p>
        </p:txBody>
      </p:sp>
      <p:sp>
        <p:nvSpPr>
          <p:cNvPr id="207" name="Google Shape;207;gf950b04c76_0_7"/>
          <p:cNvSpPr txBox="1"/>
          <p:nvPr>
            <p:ph idx="1" type="body"/>
          </p:nvPr>
        </p:nvSpPr>
        <p:spPr>
          <a:xfrm>
            <a:off x="1862375" y="1779050"/>
            <a:ext cx="9519000" cy="3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/>
              <a:t>@InterTribalCouncilMichigan</a:t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/>
              <a:t>@KweBrave</a:t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/>
              <a:t>@intertribalcouncilmichigan </a:t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/>
              <a:t>@kwebrave</a:t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 u="sng">
                <a:solidFill>
                  <a:schemeClr val="hlink"/>
                </a:solidFill>
                <a:hlinkClick r:id="rId3"/>
              </a:rPr>
              <a:t>https://www.itcmi.org/</a:t>
            </a:r>
            <a:r>
              <a:rPr lang="en-US" sz="2920"/>
              <a:t> </a:t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-US" sz="2920"/>
              <a:t>E-mail: </a:t>
            </a:r>
            <a:r>
              <a:rPr lang="en-US" sz="2920" u="sng">
                <a:solidFill>
                  <a:schemeClr val="hlink"/>
                </a:solidFill>
                <a:hlinkClick r:id="rId4"/>
              </a:rPr>
              <a:t>info@itcmi.org</a:t>
            </a:r>
            <a:r>
              <a:rPr lang="en-US" sz="2920"/>
              <a:t> </a:t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9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920"/>
          </a:p>
        </p:txBody>
      </p:sp>
      <p:pic>
        <p:nvPicPr>
          <p:cNvPr id="208" name="Google Shape;208;gf950b04c76_0_7"/>
          <p:cNvPicPr preferRelativeResize="0"/>
          <p:nvPr/>
        </p:nvPicPr>
        <p:blipFill rotWithShape="1">
          <a:blip r:embed="rId5">
            <a:alphaModFix/>
          </a:blip>
          <a:srcRect b="9696" l="0" r="69101" t="13586"/>
          <a:stretch/>
        </p:blipFill>
        <p:spPr>
          <a:xfrm>
            <a:off x="381000" y="1697448"/>
            <a:ext cx="1273551" cy="118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f950b04c76_0_7"/>
          <p:cNvPicPr preferRelativeResize="0"/>
          <p:nvPr/>
        </p:nvPicPr>
        <p:blipFill rotWithShape="1">
          <a:blip r:embed="rId6">
            <a:alphaModFix/>
          </a:blip>
          <a:srcRect b="9752" l="29705" r="37417" t="5587"/>
          <a:stretch/>
        </p:blipFill>
        <p:spPr>
          <a:xfrm>
            <a:off x="193975" y="3013100"/>
            <a:ext cx="1536776" cy="14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f950b04c76_0_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9388" y="4628164"/>
            <a:ext cx="1536775" cy="115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f950b04c76_0_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65625" y="1195750"/>
            <a:ext cx="4634923" cy="471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a2cc67a82_0_8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Back-Up Slides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2f347c88f_0_0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59"/>
              <a:t>Increasing Health Equity in Rural Tribal Communities </a:t>
            </a:r>
            <a:endParaRPr sz="3859"/>
          </a:p>
        </p:txBody>
      </p:sp>
      <p:sp>
        <p:nvSpPr>
          <p:cNvPr id="94" name="Google Shape;94;gf2f347c88f_0_0"/>
          <p:cNvSpPr txBox="1"/>
          <p:nvPr>
            <p:ph idx="1" type="body"/>
          </p:nvPr>
        </p:nvSpPr>
        <p:spPr>
          <a:xfrm>
            <a:off x="425300" y="1325226"/>
            <a:ext cx="11291700" cy="4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0" lang="en-US"/>
              <a:t>The partnership with Spectrum Health Betty Ford Breast Services, the Inter-Tribal Council of Michigan and the Hannahville and Bay Mills Indian Communities began in 2019.  </a:t>
            </a:r>
            <a:endParaRPr b="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0"/>
          </a:p>
          <a:p>
            <a: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0" lang="en-US"/>
              <a:t>The number of women served has increased by more than 30% since 2019</a:t>
            </a:r>
            <a:endParaRPr b="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0" lang="en-US"/>
              <a:t>BC3NP enrollments and Medicaid screenings increased by more than 30% since 2019</a:t>
            </a:r>
            <a:endParaRPr b="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0" lang="en-US"/>
              <a:t>Breast cancer screening rates have increased by more than 20% since 2019 at the Hannahville and Bay Mills Indian Communities</a:t>
            </a:r>
            <a:endParaRPr b="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0" lang="en-US"/>
              <a:t>Successfully changed Michigan Medicaid policy from a limit of 1 screening mammogram annually (or every 366 days), to 1 screening mammogram per year with no annual limits. 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>
            <p:ph type="title"/>
          </p:nvPr>
        </p:nvSpPr>
        <p:spPr>
          <a:xfrm>
            <a:off x="384313" y="264955"/>
            <a:ext cx="11374871" cy="633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Corbel"/>
              <a:buNone/>
            </a:pPr>
            <a:r>
              <a:rPr lang="en-US" sz="3859"/>
              <a:t>Demographics of Rural and Native American Women</a:t>
            </a:r>
            <a:endParaRPr sz="3859"/>
          </a:p>
        </p:txBody>
      </p:sp>
      <p:sp>
        <p:nvSpPr>
          <p:cNvPr id="100" name="Google Shape;100;p2"/>
          <p:cNvSpPr txBox="1"/>
          <p:nvPr/>
        </p:nvSpPr>
        <p:spPr>
          <a:xfrm>
            <a:off x="187025" y="4644725"/>
            <a:ext cx="2836800" cy="10158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orbel"/>
                <a:ea typeface="Corbel"/>
                <a:cs typeface="Corbel"/>
                <a:sym typeface="Corbel"/>
              </a:rPr>
              <a:t>28 %  of Women at Hannahville site were</a:t>
            </a:r>
            <a:endParaRPr b="1" sz="18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orbel"/>
                <a:ea typeface="Corbel"/>
                <a:cs typeface="Corbel"/>
                <a:sym typeface="Corbel"/>
              </a:rPr>
              <a:t>BC3NP/Medicaid Enrollees </a:t>
            </a:r>
            <a:endParaRPr b="1"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86175" y="3392275"/>
            <a:ext cx="2758800" cy="10620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55%  of Women screened were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Native American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186175" y="2342800"/>
            <a:ext cx="2758800" cy="7695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5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1% of Women were ages 39 - 60 years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186175" y="1276000"/>
            <a:ext cx="2758800" cy="7695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136 women screened over a period of 5-Days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4" name="Google Shape;10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750" y="1239875"/>
            <a:ext cx="8416426" cy="47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75e989f1e_2_0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59">
                <a:latin typeface="Arial"/>
                <a:ea typeface="Arial"/>
                <a:cs typeface="Arial"/>
                <a:sym typeface="Arial"/>
              </a:rPr>
              <a:t>2021</a:t>
            </a:r>
            <a:r>
              <a:rPr lang="en-US" sz="3759"/>
              <a:t> Upper </a:t>
            </a:r>
            <a:r>
              <a:rPr lang="en-US" sz="3759"/>
              <a:t>Peninsula</a:t>
            </a:r>
            <a:r>
              <a:rPr lang="en-US" sz="3759"/>
              <a:t> Screening/Media Coverage Area </a:t>
            </a:r>
            <a:endParaRPr sz="3759"/>
          </a:p>
        </p:txBody>
      </p:sp>
      <p:pic>
        <p:nvPicPr>
          <p:cNvPr id="110" name="Google Shape;110;gf75e989f1e_2_0"/>
          <p:cNvPicPr preferRelativeResize="0"/>
          <p:nvPr/>
        </p:nvPicPr>
        <p:blipFill rotWithShape="1">
          <a:blip r:embed="rId3">
            <a:alphaModFix/>
          </a:blip>
          <a:srcRect b="4924" l="0" r="0" t="0"/>
          <a:stretch/>
        </p:blipFill>
        <p:spPr>
          <a:xfrm>
            <a:off x="381000" y="1274600"/>
            <a:ext cx="7184573" cy="4586074"/>
          </a:xfrm>
          <a:prstGeom prst="rect">
            <a:avLst/>
          </a:prstGeom>
          <a:noFill/>
          <a:ln cap="flat" cmpd="sng" w="38100">
            <a:solidFill>
              <a:srgbClr val="0A4E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gf75e989f1e_2_0"/>
          <p:cNvPicPr preferRelativeResize="0"/>
          <p:nvPr/>
        </p:nvPicPr>
        <p:blipFill rotWithShape="1">
          <a:blip r:embed="rId4">
            <a:alphaModFix/>
          </a:blip>
          <a:srcRect b="16960" l="17423" r="39288" t="10465"/>
          <a:stretch/>
        </p:blipFill>
        <p:spPr>
          <a:xfrm>
            <a:off x="7771650" y="1274600"/>
            <a:ext cx="4016599" cy="4586074"/>
          </a:xfrm>
          <a:prstGeom prst="rect">
            <a:avLst/>
          </a:prstGeom>
          <a:noFill/>
          <a:ln cap="flat" cmpd="sng" w="38100">
            <a:solidFill>
              <a:srgbClr val="0A4E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" name="Google Shape;112;gf75e989f1e_2_0"/>
          <p:cNvSpPr txBox="1"/>
          <p:nvPr/>
        </p:nvSpPr>
        <p:spPr>
          <a:xfrm>
            <a:off x="8920075" y="4700775"/>
            <a:ext cx="221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A4E66"/>
                </a:solidFill>
                <a:latin typeface="Corbel"/>
                <a:ea typeface="Corbel"/>
                <a:cs typeface="Corbel"/>
                <a:sym typeface="Corbel"/>
              </a:rPr>
              <a:t>Spectrum Betty Ford Breast Services </a:t>
            </a:r>
            <a:endParaRPr b="1">
              <a:solidFill>
                <a:srgbClr val="0A4E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113" name="Google Shape;113;gf75e989f1e_2_0"/>
          <p:cNvCxnSpPr/>
          <p:nvPr/>
        </p:nvCxnSpPr>
        <p:spPr>
          <a:xfrm flipH="1" rot="10800000">
            <a:off x="10025725" y="2303175"/>
            <a:ext cx="443100" cy="2473800"/>
          </a:xfrm>
          <a:prstGeom prst="straightConnector1">
            <a:avLst/>
          </a:prstGeom>
          <a:noFill/>
          <a:ln cap="flat" cmpd="sng" w="76200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gf75e989f1e_2_0"/>
          <p:cNvCxnSpPr/>
          <p:nvPr/>
        </p:nvCxnSpPr>
        <p:spPr>
          <a:xfrm rot="10800000">
            <a:off x="9181225" y="2827275"/>
            <a:ext cx="844500" cy="1949700"/>
          </a:xfrm>
          <a:prstGeom prst="straightConnector1">
            <a:avLst/>
          </a:prstGeom>
          <a:noFill/>
          <a:ln cap="flat" cmpd="sng" w="76200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gf75e989f1e_2_0"/>
          <p:cNvSpPr txBox="1"/>
          <p:nvPr/>
        </p:nvSpPr>
        <p:spPr>
          <a:xfrm rot="4026600">
            <a:off x="8572063" y="3536382"/>
            <a:ext cx="1287268" cy="4000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398 Miles</a:t>
            </a:r>
            <a:endParaRPr/>
          </a:p>
        </p:txBody>
      </p:sp>
      <p:sp>
        <p:nvSpPr>
          <p:cNvPr id="116" name="Google Shape;116;gf75e989f1e_2_0"/>
          <p:cNvSpPr txBox="1"/>
          <p:nvPr/>
        </p:nvSpPr>
        <p:spPr>
          <a:xfrm rot="-4795252">
            <a:off x="9943747" y="3383828"/>
            <a:ext cx="1287368" cy="4002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288 </a:t>
            </a:r>
            <a:r>
              <a:rPr lang="en-US"/>
              <a:t> Miles</a:t>
            </a:r>
            <a:endParaRPr/>
          </a:p>
        </p:txBody>
      </p:sp>
      <p:sp>
        <p:nvSpPr>
          <p:cNvPr id="117" name="Google Shape;117;gf75e989f1e_2_0"/>
          <p:cNvSpPr txBox="1"/>
          <p:nvPr/>
        </p:nvSpPr>
        <p:spPr>
          <a:xfrm>
            <a:off x="2872275" y="1511550"/>
            <a:ext cx="419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8" name="Google Shape;118;gf75e989f1e_2_0"/>
          <p:cNvSpPr txBox="1"/>
          <p:nvPr/>
        </p:nvSpPr>
        <p:spPr>
          <a:xfrm>
            <a:off x="2984250" y="1359150"/>
            <a:ext cx="4467900" cy="18777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orbel"/>
              <a:buChar char="●"/>
            </a:pPr>
            <a:r>
              <a:rPr lang="en-US" sz="2200">
                <a:latin typeface="Corbel"/>
                <a:ea typeface="Corbel"/>
                <a:cs typeface="Corbel"/>
                <a:sym typeface="Corbel"/>
              </a:rPr>
              <a:t>C</a:t>
            </a:r>
            <a:r>
              <a:rPr b="1" lang="en-US" sz="2200">
                <a:latin typeface="Corbel"/>
                <a:ea typeface="Corbel"/>
                <a:cs typeface="Corbel"/>
                <a:sym typeface="Corbel"/>
              </a:rPr>
              <a:t>lients represent 25 Zip Codes across the Upper Peninsula</a:t>
            </a:r>
            <a:endParaRPr b="1" sz="2200"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Corbel"/>
              <a:ea typeface="Corbel"/>
              <a:cs typeface="Corbel"/>
              <a:sym typeface="Corbe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orbel"/>
              <a:buChar char="●"/>
            </a:pPr>
            <a:r>
              <a:rPr b="1" lang="en-US" sz="2200">
                <a:latin typeface="Corbel"/>
                <a:ea typeface="Corbel"/>
                <a:cs typeface="Corbel"/>
                <a:sym typeface="Corbel"/>
              </a:rPr>
              <a:t>Media outreach represents identified client reached</a:t>
            </a:r>
            <a:endParaRPr b="1" sz="2200"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119" name="Google Shape;119;gf75e989f1e_2_0"/>
          <p:cNvCxnSpPr/>
          <p:nvPr/>
        </p:nvCxnSpPr>
        <p:spPr>
          <a:xfrm>
            <a:off x="1707500" y="3862875"/>
            <a:ext cx="1483500" cy="111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" name="Google Shape;120;gf75e989f1e_2_0"/>
          <p:cNvSpPr txBox="1"/>
          <p:nvPr/>
        </p:nvSpPr>
        <p:spPr>
          <a:xfrm>
            <a:off x="979725" y="3471000"/>
            <a:ext cx="148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orbel"/>
                <a:ea typeface="Corbel"/>
                <a:cs typeface="Corbel"/>
                <a:sym typeface="Corbel"/>
              </a:rPr>
              <a:t>Small Media</a:t>
            </a:r>
            <a:endParaRPr b="1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orbel"/>
                <a:ea typeface="Corbel"/>
                <a:cs typeface="Corbel"/>
                <a:sym typeface="Corbel"/>
              </a:rPr>
              <a:t>Lufts Advertiser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1" name="Google Shape;121;gf75e989f1e_2_0"/>
          <p:cNvSpPr txBox="1"/>
          <p:nvPr/>
        </p:nvSpPr>
        <p:spPr>
          <a:xfrm>
            <a:off x="4256325" y="3318600"/>
            <a:ext cx="148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orbel"/>
                <a:ea typeface="Corbel"/>
                <a:cs typeface="Corbel"/>
                <a:sym typeface="Corbel"/>
              </a:rPr>
              <a:t>Mass Media</a:t>
            </a:r>
            <a:endParaRPr b="1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222222"/>
                </a:solidFill>
              </a:rPr>
              <a:t>WJMN</a:t>
            </a:r>
            <a:endParaRPr b="1"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222222"/>
                </a:solidFill>
              </a:rPr>
              <a:t>WWTV/WWUP</a:t>
            </a:r>
            <a:endParaRPr b="1" sz="1100">
              <a:solidFill>
                <a:srgbClr val="22222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22222"/>
                </a:solidFill>
              </a:rPr>
              <a:t>5 Newspapers</a:t>
            </a:r>
            <a:endParaRPr b="1">
              <a:solidFill>
                <a:srgbClr val="222222"/>
              </a:solidFill>
            </a:endParaRPr>
          </a:p>
        </p:txBody>
      </p:sp>
      <p:cxnSp>
        <p:nvCxnSpPr>
          <p:cNvPr id="122" name="Google Shape;122;gf75e989f1e_2_0"/>
          <p:cNvCxnSpPr/>
          <p:nvPr/>
        </p:nvCxnSpPr>
        <p:spPr>
          <a:xfrm>
            <a:off x="5456075" y="3903350"/>
            <a:ext cx="793800" cy="39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Google Shape;123;gf75e989f1e_2_0"/>
          <p:cNvCxnSpPr/>
          <p:nvPr/>
        </p:nvCxnSpPr>
        <p:spPr>
          <a:xfrm flipH="1">
            <a:off x="3817000" y="3673250"/>
            <a:ext cx="929400" cy="66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2f347c88f_0_23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3989"/>
              <a:buNone/>
            </a:pPr>
            <a:r>
              <a:rPr lang="en-US" sz="3859"/>
              <a:t>Demographics of Top </a:t>
            </a:r>
            <a:r>
              <a:rPr lang="en-US" sz="3859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3859"/>
              <a:t> Zip Codes of Clients Screened</a:t>
            </a:r>
            <a:endParaRPr sz="3859"/>
          </a:p>
        </p:txBody>
      </p:sp>
      <p:sp>
        <p:nvSpPr>
          <p:cNvPr id="129" name="Google Shape;129;gf2f347c88f_0_23"/>
          <p:cNvSpPr txBox="1"/>
          <p:nvPr/>
        </p:nvSpPr>
        <p:spPr>
          <a:xfrm>
            <a:off x="7590950" y="1320700"/>
            <a:ext cx="3885600" cy="10620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American Indians  make up roughly 25% of the population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orbel"/>
              <a:buChar char="-"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55% of women identified as AI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0" name="Google Shape;130;gf2f347c88f_0_23"/>
          <p:cNvSpPr txBox="1"/>
          <p:nvPr/>
        </p:nvSpPr>
        <p:spPr>
          <a:xfrm>
            <a:off x="7590950" y="2488150"/>
            <a:ext cx="3885600" cy="19395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An average of 47.9% of 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the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 population make under $50,000 a year 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orbel"/>
              <a:buChar char="-"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25% of women screened qualified for Medicaid and BC3NP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1" name="Google Shape;131;gf2f347c88f_0_23"/>
          <p:cNvSpPr txBox="1"/>
          <p:nvPr/>
        </p:nvSpPr>
        <p:spPr>
          <a:xfrm>
            <a:off x="7590950" y="4533100"/>
            <a:ext cx="3885600" cy="13545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Research has shown that less educated women are substantially less likely to 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receive</a:t>
            </a: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 a screening mammography 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2" name="Google Shape;132;gf2f347c88f_0_23"/>
          <p:cNvPicPr preferRelativeResize="0"/>
          <p:nvPr/>
        </p:nvPicPr>
        <p:blipFill rotWithShape="1">
          <a:blip r:embed="rId3">
            <a:alphaModFix/>
          </a:blip>
          <a:srcRect b="1309" l="0" r="0" t="206"/>
          <a:stretch/>
        </p:blipFill>
        <p:spPr>
          <a:xfrm>
            <a:off x="0" y="1069275"/>
            <a:ext cx="6803963" cy="57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95de36df7_0_9"/>
          <p:cNvSpPr txBox="1"/>
          <p:nvPr>
            <p:ph type="title"/>
          </p:nvPr>
        </p:nvSpPr>
        <p:spPr>
          <a:xfrm>
            <a:off x="609600" y="157729"/>
            <a:ext cx="15069300" cy="84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Mobile Mammogram - COVID-19 Vaccinations</a:t>
            </a:r>
            <a:endParaRPr/>
          </a:p>
        </p:txBody>
      </p:sp>
      <p:pic>
        <p:nvPicPr>
          <p:cNvPr id="138" name="Google Shape;138;gf95de36df7_0_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604" y="1145336"/>
            <a:ext cx="6154392" cy="38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f95de36df7_0_9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17969"/>
            <a:ext cx="6154401" cy="380545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f95de36df7_0_9"/>
          <p:cNvSpPr txBox="1"/>
          <p:nvPr/>
        </p:nvSpPr>
        <p:spPr>
          <a:xfrm>
            <a:off x="6684000" y="4864775"/>
            <a:ext cx="5334300" cy="10620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Similar trends can be seen between vaccination rates per county and those who were vaccinated at the screening events.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1" name="Google Shape;141;gf95de36df7_0_9"/>
          <p:cNvSpPr txBox="1"/>
          <p:nvPr/>
        </p:nvSpPr>
        <p:spPr>
          <a:xfrm>
            <a:off x="1066800" y="5017175"/>
            <a:ext cx="4679700" cy="7695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Native Americans have the highest Covid vaccination rates in the United States. 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a17bddbb8_1_11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Exit Survey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Re</a:t>
            </a:r>
            <a:r>
              <a:rPr lang="en-US"/>
              <a:t>sponses</a:t>
            </a:r>
            <a:endParaRPr/>
          </a:p>
        </p:txBody>
      </p:sp>
      <p:sp>
        <p:nvSpPr>
          <p:cNvPr id="147" name="Google Shape;147;gfa17bddbb8_1_11"/>
          <p:cNvSpPr txBox="1"/>
          <p:nvPr/>
        </p:nvSpPr>
        <p:spPr>
          <a:xfrm>
            <a:off x="457200" y="3331650"/>
            <a:ext cx="3790500" cy="7695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97.5% of clients felt safe being screening in the mobile unit 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8" name="Google Shape;148;gfa17bddbb8_1_11"/>
          <p:cNvSpPr txBox="1"/>
          <p:nvPr/>
        </p:nvSpPr>
        <p:spPr>
          <a:xfrm>
            <a:off x="457200" y="4550850"/>
            <a:ext cx="3790500" cy="7695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76% of clients screened were vaccinated for COVID-19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9" name="Google Shape;149;gfa17bddbb8_1_11"/>
          <p:cNvSpPr txBox="1"/>
          <p:nvPr/>
        </p:nvSpPr>
        <p:spPr>
          <a:xfrm>
            <a:off x="457200" y="1582475"/>
            <a:ext cx="3790500" cy="13545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ITCM and Spectrum Health developed an infection prevention protocol for mobile screenings in tribal communities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0" name="Google Shape;150;gfa17bddbb8_1_1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100" y="1075147"/>
            <a:ext cx="7639500" cy="4723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9c8c75fc8_0_19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Exit Survey Responses </a:t>
            </a:r>
            <a:endParaRPr/>
          </a:p>
        </p:txBody>
      </p:sp>
      <p:pic>
        <p:nvPicPr>
          <p:cNvPr id="156" name="Google Shape;156;gf9c8c75fc8_0_1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850" y="1100225"/>
            <a:ext cx="7959351" cy="4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f9c8c75fc8_0_19"/>
          <p:cNvSpPr txBox="1"/>
          <p:nvPr/>
        </p:nvSpPr>
        <p:spPr>
          <a:xfrm>
            <a:off x="457200" y="1355163"/>
            <a:ext cx="3471300" cy="13545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Question: Would you have gotten a Mammogram this year if the Mobile Mammogram unit was not available?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8" name="Google Shape;158;gf9c8c75fc8_0_19"/>
          <p:cNvSpPr txBox="1"/>
          <p:nvPr/>
        </p:nvSpPr>
        <p:spPr>
          <a:xfrm>
            <a:off x="457200" y="3142088"/>
            <a:ext cx="3471300" cy="7695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A total of 43.5% would and 48% would not 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9" name="Google Shape;159;gf9c8c75fc8_0_19"/>
          <p:cNvSpPr txBox="1"/>
          <p:nvPr/>
        </p:nvSpPr>
        <p:spPr>
          <a:xfrm>
            <a:off x="457200" y="4344013"/>
            <a:ext cx="3471300" cy="769500"/>
          </a:xfrm>
          <a:prstGeom prst="rect">
            <a:avLst/>
          </a:prstGeom>
          <a:noFill/>
          <a:ln cap="flat" cmpd="sng" w="2857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Bay Mills Site: 43.6% no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orbel"/>
                <a:ea typeface="Corbel"/>
                <a:cs typeface="Corbel"/>
                <a:sym typeface="Corbel"/>
              </a:rPr>
              <a:t>Hannahville Site: 41.4% no</a:t>
            </a:r>
            <a:endParaRPr b="1" sz="19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ad5a35b59_0_0"/>
          <p:cNvSpPr txBox="1"/>
          <p:nvPr>
            <p:ph type="title"/>
          </p:nvPr>
        </p:nvSpPr>
        <p:spPr>
          <a:xfrm>
            <a:off x="457200" y="289747"/>
            <a:ext cx="11301900" cy="63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Screening Results and Follow-up</a:t>
            </a:r>
            <a:endParaRPr/>
          </a:p>
        </p:txBody>
      </p:sp>
      <p:sp>
        <p:nvSpPr>
          <p:cNvPr id="165" name="Google Shape;165;gfad5a35b59_0_0"/>
          <p:cNvSpPr txBox="1"/>
          <p:nvPr>
            <p:ph idx="1" type="body"/>
          </p:nvPr>
        </p:nvSpPr>
        <p:spPr>
          <a:xfrm>
            <a:off x="457100" y="1356050"/>
            <a:ext cx="11301900" cy="456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Breast Imaging-Reporting and Data System assessment (BI-RADS) categories (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0 - 7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)</a:t>
            </a:r>
            <a:endParaRPr sz="3059"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There are 7 categories of BI-RADS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200"/>
              <a:t>BI-RADS</a:t>
            </a:r>
            <a:r>
              <a:rPr lang="en-US" sz="2100">
                <a:latin typeface="Arial"/>
                <a:ea typeface="Arial"/>
                <a:cs typeface="Arial"/>
                <a:sym typeface="Arial"/>
              </a:rPr>
              <a:t> 1</a:t>
            </a:r>
            <a:r>
              <a:rPr lang="en-US"/>
              <a:t> and 2 (Benign Findings) Results Normal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200"/>
              <a:t>BI-RADS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0</a:t>
            </a:r>
            <a:r>
              <a:rPr lang="en-US"/>
              <a:t> </a:t>
            </a:r>
            <a:r>
              <a:rPr lang="en-US">
                <a:solidFill>
                  <a:srgbClr val="2A2A2A"/>
                </a:solidFill>
              </a:rPr>
              <a:t>Incomplete assessment needs additional evaluation</a:t>
            </a:r>
            <a:endParaRPr>
              <a:solidFill>
                <a:srgbClr val="2A2A2A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400"/>
              <a:buChar char="○"/>
            </a:pPr>
            <a:r>
              <a:rPr lang="en-US" sz="2200">
                <a:solidFill>
                  <a:srgbClr val="2A2A2A"/>
                </a:solidFill>
              </a:rPr>
              <a:t>BI-RADS</a:t>
            </a:r>
            <a:r>
              <a:rPr lang="en-US" sz="1900">
                <a:solidFill>
                  <a:srgbClr val="2A2A2A"/>
                </a:solidFill>
              </a:rPr>
              <a:t> </a:t>
            </a:r>
            <a:r>
              <a:rPr lang="en-US" sz="2000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3 - 7</a:t>
            </a:r>
            <a:r>
              <a:rPr lang="en-US" sz="1900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rgbClr val="2A2A2A"/>
                </a:solidFill>
              </a:rPr>
              <a:t>Assigned after additional evaluations</a:t>
            </a:r>
            <a:endParaRPr>
              <a:solidFill>
                <a:srgbClr val="2A2A2A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Navigation for BI-RADS 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patients is the responsibility of tribal clinics and BC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/>
              <a:t>NP coordinator</a:t>
            </a:r>
            <a:endParaRPr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Notification for BI-RADS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/>
              <a:t> patients completed by Spectrum Health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2021-07-15T20:01:08Z</dcterms:created>
  <dc:creator>Tara Detchemendy</dc:creator>
</cp:coreProperties>
</file>