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sIIJZ2LCzsbSrlS5rT91S8vHX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 cmpd="sng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3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3"/>
            <c:marker>
              <c:symbol val="circle"/>
              <c:size val="38"/>
              <c:spPr>
                <a:solidFill>
                  <a:schemeClr val="accent1"/>
                </a:solidFill>
                <a:ln w="603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0A1-4CAF-B8C3-2BEAB1378B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Jul-Sep2020</c:v>
                </c:pt>
                <c:pt idx="1">
                  <c:v>Oct - Dec 2020</c:v>
                </c:pt>
                <c:pt idx="2">
                  <c:v>Jan-Mar 2021</c:v>
                </c:pt>
                <c:pt idx="3">
                  <c:v>Apr - Jul 2021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0.06</c:v>
                </c:pt>
                <c:pt idx="2">
                  <c:v>0.03</c:v>
                </c:pt>
                <c:pt idx="3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A1-4CAF-B8C3-2BEAB1378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844335"/>
        <c:axId val="2005858815"/>
      </c:lineChart>
      <c:catAx>
        <c:axId val="1922844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858815"/>
        <c:crosses val="autoZero"/>
        <c:auto val="1"/>
        <c:lblAlgn val="ctr"/>
        <c:lblOffset val="100"/>
        <c:noMultiLvlLbl val="0"/>
      </c:catAx>
      <c:valAx>
        <c:axId val="2005858815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28443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 Related Education</c:v>
                </c:pt>
              </c:strCache>
            </c:strRef>
          </c:tx>
          <c:spPr>
            <a:ln w="28575" cap="rnd" cmpd="sng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3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3"/>
            <c:marker>
              <c:symbol val="circle"/>
              <c:size val="38"/>
              <c:spPr>
                <a:solidFill>
                  <a:schemeClr val="accent1"/>
                </a:solidFill>
                <a:ln w="603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0A1-4CAF-B8C3-2BEAB1378B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Jul-Sep2020</c:v>
                </c:pt>
                <c:pt idx="1">
                  <c:v>Oct - Dec 2020</c:v>
                </c:pt>
                <c:pt idx="2">
                  <c:v>Jan-Mar 2021</c:v>
                </c:pt>
                <c:pt idx="3">
                  <c:v>Apr - Jul 2021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0.48</c:v>
                </c:pt>
                <c:pt idx="1">
                  <c:v>0.57999999999999996</c:v>
                </c:pt>
                <c:pt idx="2">
                  <c:v>0.56999999999999995</c:v>
                </c:pt>
                <c:pt idx="3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A1-4CAF-B8C3-2BEAB1378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2844335"/>
        <c:axId val="2005858815"/>
      </c:lineChart>
      <c:catAx>
        <c:axId val="1922844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858815"/>
        <c:crosses val="autoZero"/>
        <c:auto val="1"/>
        <c:lblAlgn val="ctr"/>
        <c:lblOffset val="100"/>
        <c:noMultiLvlLbl val="0"/>
      </c:catAx>
      <c:valAx>
        <c:axId val="2005858815"/>
        <c:scaling>
          <c:orientation val="minMax"/>
          <c:max val="0.8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28443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5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Z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"/>
          <p:cNvSpPr txBox="1"/>
          <p:nvPr>
            <p:ph type="title"/>
          </p:nvPr>
        </p:nvSpPr>
        <p:spPr>
          <a:xfrm>
            <a:off x="576612" y="177401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r>
              <a:rPr lang="en-ZA"/>
              <a:t>Practice Improvement Using a Data &amp; Solution Oriented Approach</a:t>
            </a:r>
            <a:endParaRPr/>
          </a:p>
        </p:txBody>
      </p:sp>
      <p:grpSp>
        <p:nvGrpSpPr>
          <p:cNvPr id="19" name="Google Shape;19;p1" title="Timeline"/>
          <p:cNvGrpSpPr/>
          <p:nvPr/>
        </p:nvGrpSpPr>
        <p:grpSpPr>
          <a:xfrm>
            <a:off x="418011" y="3533075"/>
            <a:ext cx="11214665" cy="165471"/>
            <a:chOff x="418011" y="3346265"/>
            <a:chExt cx="11214665" cy="165471"/>
          </a:xfrm>
        </p:grpSpPr>
        <p:cxnSp>
          <p:nvCxnSpPr>
            <p:cNvPr id="20" name="Google Shape;20;p1"/>
            <p:cNvCxnSpPr/>
            <p:nvPr/>
          </p:nvCxnSpPr>
          <p:spPr>
            <a:xfrm>
              <a:off x="418011" y="3429000"/>
              <a:ext cx="11214665" cy="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1067476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1714868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2362260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3009652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3657044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4304436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4951828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5599220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6246612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" name="Google Shape;30;p1"/>
            <p:cNvCxnSpPr/>
            <p:nvPr/>
          </p:nvCxnSpPr>
          <p:spPr>
            <a:xfrm>
              <a:off x="6894004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" name="Google Shape;31;p1"/>
            <p:cNvCxnSpPr/>
            <p:nvPr/>
          </p:nvCxnSpPr>
          <p:spPr>
            <a:xfrm>
              <a:off x="7541396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" name="Google Shape;32;p1"/>
            <p:cNvCxnSpPr/>
            <p:nvPr/>
          </p:nvCxnSpPr>
          <p:spPr>
            <a:xfrm>
              <a:off x="8188788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" name="Google Shape;33;p1"/>
            <p:cNvCxnSpPr/>
            <p:nvPr/>
          </p:nvCxnSpPr>
          <p:spPr>
            <a:xfrm>
              <a:off x="8836180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" name="Google Shape;34;p1"/>
            <p:cNvCxnSpPr/>
            <p:nvPr/>
          </p:nvCxnSpPr>
          <p:spPr>
            <a:xfrm>
              <a:off x="9483572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5" name="Google Shape;35;p1"/>
            <p:cNvCxnSpPr/>
            <p:nvPr/>
          </p:nvCxnSpPr>
          <p:spPr>
            <a:xfrm>
              <a:off x="10130964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36" name="Google Shape;36;p1"/>
            <p:cNvCxnSpPr/>
            <p:nvPr/>
          </p:nvCxnSpPr>
          <p:spPr>
            <a:xfrm>
              <a:off x="10778356" y="3346265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7" name="Google Shape;37;p1" title="Timeline Arrow"/>
          <p:cNvSpPr/>
          <p:nvPr/>
        </p:nvSpPr>
        <p:spPr>
          <a:xfrm>
            <a:off x="2368396" y="2921572"/>
            <a:ext cx="2068014" cy="650967"/>
          </a:xfrm>
          <a:prstGeom prst="uturnArrow">
            <a:avLst>
              <a:gd fmla="val 37244" name="adj1"/>
              <a:gd fmla="val 18622" name="adj2"/>
              <a:gd fmla="val 20252" name="adj3"/>
              <a:gd fmla="val 52602" name="adj4"/>
              <a:gd fmla="val 96832" name="adj5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525274" y="4392141"/>
            <a:ext cx="2183310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rebuchet MS"/>
              <a:buNone/>
            </a:pPr>
            <a:r>
              <a:rPr b="0" i="0" lang="en-ZA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New EHR/GPRA Report Submission Process</a:t>
            </a:r>
            <a:endParaRPr/>
          </a:p>
        </p:txBody>
      </p:sp>
      <p:sp>
        <p:nvSpPr>
          <p:cNvPr id="39" name="Google Shape;39;p1" title="Timeline Arrow"/>
          <p:cNvSpPr/>
          <p:nvPr/>
        </p:nvSpPr>
        <p:spPr>
          <a:xfrm flipH="1" rot="10800000">
            <a:off x="413672" y="3601736"/>
            <a:ext cx="2076554" cy="650967"/>
          </a:xfrm>
          <a:prstGeom prst="uturnArrow">
            <a:avLst>
              <a:gd fmla="val 37244" name="adj1"/>
              <a:gd fmla="val 18622" name="adj2"/>
              <a:gd fmla="val 20252" name="adj3"/>
              <a:gd fmla="val 52602" name="adj4"/>
              <a:gd fmla="val 96832" name="adj5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0" name="Google Shape;40;p1" title="Timeline Arrow"/>
          <p:cNvSpPr/>
          <p:nvPr/>
        </p:nvSpPr>
        <p:spPr>
          <a:xfrm>
            <a:off x="5113918" y="2393824"/>
            <a:ext cx="1385446" cy="1235070"/>
          </a:xfrm>
          <a:prstGeom prst="uturnArrow">
            <a:avLst>
              <a:gd fmla="val 21875" name="adj1"/>
              <a:gd fmla="val 13691" name="adj2"/>
              <a:gd fmla="val 20519" name="adj3"/>
              <a:gd fmla="val 52602" name="adj4"/>
              <a:gd fmla="val 96832" name="adj5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4715300" y="1544531"/>
            <a:ext cx="2094259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Monitoring Data via GPRA Dashboard</a:t>
            </a:r>
            <a:endParaRPr/>
          </a:p>
        </p:txBody>
      </p:sp>
      <p:sp>
        <p:nvSpPr>
          <p:cNvPr id="42" name="Google Shape;42;p1" title="Timeline Arrow"/>
          <p:cNvSpPr/>
          <p:nvPr/>
        </p:nvSpPr>
        <p:spPr>
          <a:xfrm flipH="1" rot="10800000">
            <a:off x="4265290" y="3626029"/>
            <a:ext cx="1050793" cy="1235070"/>
          </a:xfrm>
          <a:prstGeom prst="uturnArrow">
            <a:avLst>
              <a:gd fmla="val 27292" name="adj1"/>
              <a:gd fmla="val 13691" name="adj2"/>
              <a:gd fmla="val 20519" name="adj3"/>
              <a:gd fmla="val 52602" name="adj4"/>
              <a:gd fmla="val 96832" name="adj5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6057557" y="4723054"/>
            <a:ext cx="22766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Consortium virtual Meeting</a:t>
            </a:r>
            <a:endParaRPr/>
          </a:p>
        </p:txBody>
      </p:sp>
      <p:sp>
        <p:nvSpPr>
          <p:cNvPr id="44" name="Google Shape;44;p1" title="Timeline Arrow"/>
          <p:cNvSpPr/>
          <p:nvPr/>
        </p:nvSpPr>
        <p:spPr>
          <a:xfrm>
            <a:off x="8020006" y="2701828"/>
            <a:ext cx="1287017" cy="924201"/>
          </a:xfrm>
          <a:prstGeom prst="uturnArrow">
            <a:avLst>
              <a:gd fmla="val 28798" name="adj1"/>
              <a:gd fmla="val 18622" name="adj2"/>
              <a:gd fmla="val 10599" name="adj3"/>
              <a:gd fmla="val 52602" name="adj4"/>
              <a:gd fmla="val 96832" name="adj5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5" name="Google Shape;45;p1" title="Timeline Arrow"/>
          <p:cNvSpPr/>
          <p:nvPr/>
        </p:nvSpPr>
        <p:spPr>
          <a:xfrm flipH="1" rot="10800000">
            <a:off x="6318451" y="3646366"/>
            <a:ext cx="1870337" cy="650967"/>
          </a:xfrm>
          <a:prstGeom prst="uturnArrow">
            <a:avLst>
              <a:gd fmla="val 37244" name="adj1"/>
              <a:gd fmla="val 18622" name="adj2"/>
              <a:gd fmla="val 20252" name="adj3"/>
              <a:gd fmla="val 52602" name="adj4"/>
              <a:gd fmla="val 96832" name="adj5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" name="Google Shape;46;p1" title="Timeline Arrow"/>
          <p:cNvSpPr/>
          <p:nvPr/>
        </p:nvSpPr>
        <p:spPr>
          <a:xfrm flipH="1" rot="10800000">
            <a:off x="9046267" y="3639414"/>
            <a:ext cx="1954665" cy="733295"/>
          </a:xfrm>
          <a:prstGeom prst="uturnArrow">
            <a:avLst>
              <a:gd fmla="val 37244" name="adj1"/>
              <a:gd fmla="val 18622" name="adj2"/>
              <a:gd fmla="val 20252" name="adj3"/>
              <a:gd fmla="val 52602" name="adj4"/>
              <a:gd fmla="val 100000" name="adj5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0375910" y="2959725"/>
            <a:ext cx="176784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DATA SHOWS!</a:t>
            </a:r>
            <a:endParaRPr/>
          </a:p>
        </p:txBody>
      </p:sp>
      <p:sp>
        <p:nvSpPr>
          <p:cNvPr id="48" name="Google Shape;48;p1"/>
          <p:cNvSpPr txBox="1"/>
          <p:nvPr/>
        </p:nvSpPr>
        <p:spPr>
          <a:xfrm>
            <a:off x="535106" y="5042083"/>
            <a:ext cx="1964952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Standardized quarterly data reports across all health systems to align with IHS clinical care performance measures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Quarterly requests for data sent directly to Health Information Managers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2275020" y="751521"/>
            <a:ext cx="216139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EHR Office Hours</a:t>
            </a: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3831380" y="4883992"/>
            <a:ext cx="176784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EHR Data Dashboard</a:t>
            </a: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7556962" y="757231"/>
            <a:ext cx="23600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rebuchet MS"/>
              <a:buNone/>
            </a:pPr>
            <a:r>
              <a:rPr b="0" i="0" lang="en-ZA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Site Visit</a:t>
            </a:r>
            <a:endParaRPr/>
          </a:p>
        </p:txBody>
      </p:sp>
      <p:sp>
        <p:nvSpPr>
          <p:cNvPr id="52" name="Google Shape;52;p1"/>
          <p:cNvSpPr txBox="1"/>
          <p:nvPr/>
        </p:nvSpPr>
        <p:spPr>
          <a:xfrm>
            <a:off x="7428264" y="1183810"/>
            <a:ext cx="2846443" cy="15234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Built rapport with members of the health system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Identified barriers to attaining patient screening and education goals (system settings)</a:t>
            </a:r>
            <a:endParaRPr b="0" i="0" sz="11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Facilitated QI discussions and cancer screening process mapping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Created script and guidance for effective health Education and Screening</a:t>
            </a:r>
            <a:endParaRPr b="0" i="0" sz="11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53" name="Google Shape;53;p1" title="Milestone Graphic"/>
          <p:cNvGrpSpPr/>
          <p:nvPr/>
        </p:nvGrpSpPr>
        <p:grpSpPr>
          <a:xfrm>
            <a:off x="10778356" y="2364610"/>
            <a:ext cx="464817" cy="464817"/>
            <a:chOff x="3764706" y="2101552"/>
            <a:chExt cx="464817" cy="464817"/>
          </a:xfrm>
        </p:grpSpPr>
        <p:sp>
          <p:nvSpPr>
            <p:cNvPr id="54" name="Google Shape;54;p1" title="Circle Background"/>
            <p:cNvSpPr/>
            <p:nvPr/>
          </p:nvSpPr>
          <p:spPr>
            <a:xfrm>
              <a:off x="3764706" y="2101552"/>
              <a:ext cx="464817" cy="464817"/>
            </a:xfrm>
            <a:prstGeom prst="ellipse">
              <a:avLst/>
            </a:prstGeom>
            <a:solidFill>
              <a:schemeClr val="dk1">
                <a:alpha val="6000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Trebuchet MS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5" name="Google Shape;55;p1" title="Milestone Icon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918732" y="2154698"/>
              <a:ext cx="235505" cy="31548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Google Shape;56;p1"/>
          <p:cNvSpPr txBox="1"/>
          <p:nvPr/>
        </p:nvSpPr>
        <p:spPr>
          <a:xfrm>
            <a:off x="1986118" y="1161013"/>
            <a:ext cx="277761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Weekly TTA: instituted education and self improvement platform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Eliminated barriers between departments with multi-disciplinary discussions among peers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Solution-oriented with a focus on improved health outcomes of tribal health center patients</a:t>
            </a:r>
            <a:endParaRPr b="0" i="0" sz="11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639594" y="5536812"/>
            <a:ext cx="220153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Supports alignment and focus on goals that decrease AI cancer risks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Facilitates the celebration of milestones and identifies areas where programs are struggling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6096000" y="5330655"/>
            <a:ext cx="2276600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100"/>
              <a:buFont typeface="Arial"/>
              <a:buChar char="•"/>
            </a:pPr>
            <a:r>
              <a:rPr b="0" i="0" lang="en-ZA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Facilitated conversations of best practices across the multiple health systems of the Three Fires Cancer Consortium</a:t>
            </a:r>
            <a:endParaRPr b="0" i="0" sz="11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title"/>
          </p:nvPr>
        </p:nvSpPr>
        <p:spPr>
          <a:xfrm>
            <a:off x="426000" y="320789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n-ZA"/>
              <a:t>Alcohol-Related Education Rate  </a:t>
            </a:r>
            <a:endParaRPr/>
          </a:p>
        </p:txBody>
      </p:sp>
      <p:graphicFrame>
        <p:nvGraphicFramePr>
          <p:cNvPr id="64" name="Google Shape;64;p2"/>
          <p:cNvGraphicFramePr/>
          <p:nvPr/>
        </p:nvGraphicFramePr>
        <p:xfrm>
          <a:off x="1377091" y="1007333"/>
          <a:ext cx="9447427" cy="541866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/>
          <p:nvPr>
            <p:ph type="title"/>
          </p:nvPr>
        </p:nvSpPr>
        <p:spPr>
          <a:xfrm>
            <a:off x="253005" y="289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n-ZA"/>
              <a:t>Tobacco Cessation Rate</a:t>
            </a:r>
            <a:endParaRPr/>
          </a:p>
        </p:txBody>
      </p:sp>
      <p:graphicFrame>
        <p:nvGraphicFramePr>
          <p:cNvPr id="70" name="Google Shape;70;p3"/>
          <p:cNvGraphicFramePr/>
          <p:nvPr/>
        </p:nvGraphicFramePr>
        <p:xfrm>
          <a:off x="1377091" y="1007333"/>
          <a:ext cx="9447427" cy="541866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Custom 17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2021-07-16T13:56:06Z</dcterms:created>
  <dc:creator>Chiharu Kato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0x0101004C84303C3514854B87AFDF6512C26A33</vt:lpwstr>
  </property>
  <property fmtid="{D5CDD505-2E9C-101B-9397-08002B2CF9AE}" pid="3" name="_dlc_DocIdItemGuid">
    <vt:lpwstr>18b44fe6-8a62-4ddc-be37-440bf01a8e91</vt:lpwstr>
  </property>
</Properties>
</file>