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9"/>
  </p:notesMasterIdLst>
  <p:sldIdLst>
    <p:sldId id="256" r:id="rId2"/>
    <p:sldId id="262" r:id="rId3"/>
    <p:sldId id="257" r:id="rId4"/>
    <p:sldId id="263" r:id="rId5"/>
    <p:sldId id="264" r:id="rId6"/>
    <p:sldId id="265" r:id="rId7"/>
    <p:sldId id="261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84" autoAdjust="0"/>
    <p:restoredTop sz="94660"/>
  </p:normalViewPr>
  <p:slideViewPr>
    <p:cSldViewPr snapToGrid="0">
      <p:cViewPr varScale="1">
        <p:scale>
          <a:sx n="131" d="100"/>
          <a:sy n="131" d="100"/>
        </p:scale>
        <p:origin x="416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99" d="100"/>
          <a:sy n="99" d="100"/>
        </p:scale>
        <p:origin x="4272" y="184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FCBF5F5-F852-8B41-8C86-FD4D393C2532}" type="datetimeFigureOut">
              <a:rPr lang="en-US" smtClean="0"/>
              <a:t>10/21/21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BC99C2D-ACD1-BC4B-817D-E3900B5E7F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399359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C99C2D-ACD1-BC4B-817D-E3900B5E7F2D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043238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C99C2D-ACD1-BC4B-817D-E3900B5E7F2D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934846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C99C2D-ACD1-BC4B-817D-E3900B5E7F2D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749898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C99C2D-ACD1-BC4B-817D-E3900B5E7F2D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557036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C99C2D-ACD1-BC4B-817D-E3900B5E7F2D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212754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C99C2D-ACD1-BC4B-817D-E3900B5E7F2D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611040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C99C2D-ACD1-BC4B-817D-E3900B5E7F2D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130446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0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0A978E-DD44-4F5E-9166-3B33FCAD0885}" type="datetimeFigureOut">
              <a:rPr lang="en-US" smtClean="0"/>
              <a:t>10/21/21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76D5B5-33FB-4427-AAE7-5CCC6F989054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018409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0A978E-DD44-4F5E-9166-3B33FCAD0885}" type="datetimeFigureOut">
              <a:rPr lang="en-US" smtClean="0"/>
              <a:t>10/21/21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76D5B5-33FB-4427-AAE7-5CCC6F9890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9794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4778"/>
            <a:ext cx="2628900" cy="5757421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4778"/>
            <a:ext cx="7734300" cy="5757422"/>
          </a:xfrm>
        </p:spPr>
        <p:txBody>
          <a:bodyPr vert="eaVert" lIns="45720" tIns="0" rIns="4572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0A978E-DD44-4F5E-9166-3B33FCAD0885}" type="datetimeFigureOut">
              <a:rPr lang="en-US" smtClean="0"/>
              <a:t>10/21/21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76D5B5-33FB-4427-AAE7-5CCC6F9890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55516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0A978E-DD44-4F5E-9166-3B33FCAD0885}" type="datetimeFigureOut">
              <a:rPr lang="en-US" smtClean="0"/>
              <a:t>10/21/21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76D5B5-33FB-4427-AAE7-5CCC6F9890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1640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0A978E-DD44-4F5E-9166-3B33FCAD0885}" type="datetimeFigureOut">
              <a:rPr lang="en-US" smtClean="0"/>
              <a:t>10/21/21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76D5B5-33FB-4427-AAE7-5CCC6F989054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009770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9" y="1845734"/>
            <a:ext cx="4937760" cy="40233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0A978E-DD44-4F5E-9166-3B33FCAD0885}" type="datetimeFigureOut">
              <a:rPr lang="en-US" smtClean="0"/>
              <a:t>10/21/21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76D5B5-33FB-4427-AAE7-5CCC6F9890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86926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0A978E-DD44-4F5E-9166-3B33FCAD0885}" type="datetimeFigureOut">
              <a:rPr lang="en-US" smtClean="0"/>
              <a:t>10/21/21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76D5B5-33FB-4427-AAE7-5CCC6F9890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69168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0A978E-DD44-4F5E-9166-3B33FCAD0885}" type="datetimeFigureOut">
              <a:rPr lang="en-US" smtClean="0"/>
              <a:t>10/21/21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76D5B5-33FB-4427-AAE7-5CCC6F9890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92520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0A978E-DD44-4F5E-9166-3B33FCAD0885}" type="datetimeFigureOut">
              <a:rPr lang="en-US" smtClean="0"/>
              <a:t>10/21/21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76D5B5-33FB-4427-AAE7-5CCC6F9890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98932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460A978E-DD44-4F5E-9166-3B33FCAD0885}" type="datetimeFigureOut">
              <a:rPr lang="en-US" smtClean="0"/>
              <a:t>10/21/21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E676D5B5-33FB-4427-AAE7-5CCC6F9890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95176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264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3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0A978E-DD44-4F5E-9166-3B33FCAD0885}" type="datetimeFigureOut">
              <a:rPr lang="en-US" smtClean="0"/>
              <a:t>10/21/21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76D5B5-33FB-4427-AAE7-5CCC6F9890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40400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6"/>
            <a:ext cx="12192001" cy="659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460A978E-DD44-4F5E-9166-3B33FCAD0885}" type="datetimeFigureOut">
              <a:rPr lang="en-US" smtClean="0"/>
              <a:t>10/21/21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E676D5B5-33FB-4427-AAE7-5CCC6F989054}" type="slidenum">
              <a:rPr lang="en-US" smtClean="0"/>
              <a:t>‹#›</a:t>
            </a:fld>
            <a:endParaRPr lang="en-US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061331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thecommunityguide.org/content/multicomponent-interventions-recommended-increase-cancer-screening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599023"/>
            <a:ext cx="4668452" cy="1143000"/>
          </a:xfrm>
        </p:spPr>
        <p:txBody>
          <a:bodyPr>
            <a:normAutofit fontScale="70000" lnSpcReduction="20000"/>
          </a:bodyPr>
          <a:lstStyle/>
          <a:p>
            <a:r>
              <a:rPr lang="en-US" sz="1600" dirty="0"/>
              <a:t>Supporting patient needs</a:t>
            </a:r>
          </a:p>
          <a:p>
            <a:r>
              <a:rPr lang="en-US" sz="1600" dirty="0"/>
              <a:t>With help from</a:t>
            </a:r>
          </a:p>
          <a:p>
            <a:r>
              <a:rPr lang="en-US" sz="1600" dirty="0"/>
              <a:t>ITCM and The Tribal Health Directors</a:t>
            </a:r>
          </a:p>
          <a:p>
            <a:r>
              <a:rPr lang="en-US" sz="1600" dirty="0"/>
              <a:t>June 2021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6497" y="4879599"/>
            <a:ext cx="2389130" cy="862424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BE36BC98-9BA6-2A4E-8A39-8EE718CDB487}"/>
              </a:ext>
            </a:extLst>
          </p:cNvPr>
          <p:cNvSpPr txBox="1"/>
          <p:nvPr/>
        </p:nvSpPr>
        <p:spPr>
          <a:xfrm>
            <a:off x="1488332" y="1801158"/>
            <a:ext cx="936773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/>
              <a:t>The Role of the </a:t>
            </a:r>
          </a:p>
          <a:p>
            <a:pPr algn="ctr"/>
            <a:r>
              <a:rPr lang="en-US" sz="4800" dirty="0"/>
              <a:t>Cancer Screening Navigator</a:t>
            </a:r>
          </a:p>
          <a:p>
            <a:pPr algn="ctr"/>
            <a:r>
              <a:rPr lang="en-US" sz="4800" dirty="0"/>
              <a:t>Early Detection is the Best Defense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3B0CBA90-EA10-1A4F-8F3E-40D3F34D3915}"/>
              </a:ext>
            </a:extLst>
          </p:cNvPr>
          <p:cNvSpPr/>
          <p:nvPr/>
        </p:nvSpPr>
        <p:spPr>
          <a:xfrm>
            <a:off x="5977217" y="3244334"/>
            <a:ext cx="23756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356494349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63635" y="5257604"/>
            <a:ext cx="2608440" cy="942476"/>
          </a:xfrm>
          <a:prstGeom prst="rect">
            <a:avLst/>
          </a:prstGeom>
        </p:spPr>
      </p:pic>
      <p:sp>
        <p:nvSpPr>
          <p:cNvPr id="4" name="Title 3">
            <a:extLst>
              <a:ext uri="{FF2B5EF4-FFF2-40B4-BE49-F238E27FC236}">
                <a16:creationId xmlns:a16="http://schemas.microsoft.com/office/drawing/2014/main" id="{49CD54F7-1BE0-544E-93E5-5866382AF9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333688"/>
            <a:ext cx="10058400" cy="1221787"/>
          </a:xfrm>
        </p:spPr>
        <p:txBody>
          <a:bodyPr>
            <a:normAutofit fontScale="90000"/>
          </a:bodyPr>
          <a:lstStyle/>
          <a:p>
            <a:r>
              <a:rPr lang="en-US" dirty="0"/>
              <a:t>Role of the Navigator</a:t>
            </a:r>
            <a:br>
              <a:rPr lang="en-US" dirty="0"/>
            </a:br>
            <a:r>
              <a:rPr lang="en-US" sz="3600" dirty="0"/>
              <a:t>Increase Breast, Cervical and Colorectal Cancer Screening</a:t>
            </a:r>
            <a:endParaRPr lang="en-US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1229D8BE-F63B-4B40-A30B-F2ECAB5D34D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80" y="1787366"/>
            <a:ext cx="10058400" cy="4023360"/>
          </a:xfrm>
        </p:spPr>
        <p:txBody>
          <a:bodyPr>
            <a:normAutofit fontScale="92500" lnSpcReduction="10000"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US" sz="3200" dirty="0"/>
              <a:t> </a:t>
            </a:r>
            <a:r>
              <a:rPr lang="en-US" sz="2600" dirty="0"/>
              <a:t>Use EHR and other systems (Excel, e-mail or </a:t>
            </a:r>
            <a:r>
              <a:rPr lang="en-US" sz="2600" dirty="0" err="1"/>
              <a:t>SmartSheet</a:t>
            </a:r>
            <a:r>
              <a:rPr lang="en-US" sz="2600" dirty="0"/>
              <a:t>) to process, monitor and track  breast, cervical, and colorectal cancer screening referrals and outcomes. 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600" dirty="0"/>
              <a:t> Establish and maintain relationships with internal and external stakeholders to support timely cancer screening of tribal health center patients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600" dirty="0"/>
              <a:t> Use evidence based practices to increase cancer screening among tribal health center patients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600" dirty="0"/>
              <a:t> Enroll uninsured and underinsured women in the Breast and Cervical Cancer Control Navigation Program (BC3NP)</a:t>
            </a:r>
          </a:p>
          <a:p>
            <a:pPr marL="0" indent="0">
              <a:buNone/>
            </a:pPr>
            <a:r>
              <a:rPr lang="en-US" sz="2800" dirty="0"/>
              <a:t>  </a:t>
            </a:r>
          </a:p>
          <a:p>
            <a:pPr>
              <a:buFont typeface="Arial" panose="020B0604020202020204" pitchFamily="34" charset="0"/>
              <a:buChar char="•"/>
            </a:pP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44559771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63635" y="5257604"/>
            <a:ext cx="2608440" cy="942476"/>
          </a:xfrm>
          <a:prstGeom prst="rect">
            <a:avLst/>
          </a:prstGeom>
        </p:spPr>
      </p:pic>
      <p:sp>
        <p:nvSpPr>
          <p:cNvPr id="4" name="Title 3">
            <a:extLst>
              <a:ext uri="{FF2B5EF4-FFF2-40B4-BE49-F238E27FC236}">
                <a16:creationId xmlns:a16="http://schemas.microsoft.com/office/drawing/2014/main" id="{49CD54F7-1BE0-544E-93E5-5866382AF9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206969"/>
            <a:ext cx="10058400" cy="1450757"/>
          </a:xfrm>
        </p:spPr>
        <p:txBody>
          <a:bodyPr/>
          <a:lstStyle/>
          <a:p>
            <a:r>
              <a:rPr lang="en-US" dirty="0"/>
              <a:t>Role of the Navigator </a:t>
            </a:r>
            <a:br>
              <a:rPr lang="en-US" dirty="0"/>
            </a:br>
            <a:r>
              <a:rPr lang="en-US" sz="3600" dirty="0"/>
              <a:t>Monitor Cancer Screenings</a:t>
            </a:r>
            <a:endParaRPr lang="en-US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1229D8BE-F63B-4B40-A30B-F2ECAB5D34D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80" y="1787366"/>
            <a:ext cx="10422686" cy="4023360"/>
          </a:xfrm>
        </p:spPr>
        <p:txBody>
          <a:bodyPr>
            <a:normAutofit fontScale="92500" lnSpcReduction="20000"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US" sz="3200" dirty="0"/>
              <a:t> </a:t>
            </a:r>
            <a:r>
              <a:rPr lang="en-US" sz="2800" dirty="0"/>
              <a:t>Utilize EHR to process, monitor and track breast and colorectal cancer screening referrals and outcomes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800" dirty="0"/>
              <a:t> Report and discuss cancer screening rates with internal stakeholders and  external stakeholders</a:t>
            </a:r>
          </a:p>
          <a:p>
            <a:pPr marL="0" indent="0">
              <a:buNone/>
            </a:pPr>
            <a:endParaRPr lang="en-US" sz="2800" dirty="0"/>
          </a:p>
          <a:p>
            <a:pPr lvl="2">
              <a:buFont typeface="Arial" panose="020B0604020202020204" pitchFamily="34" charset="0"/>
              <a:buChar char="•"/>
            </a:pPr>
            <a:r>
              <a:rPr lang="en-US" sz="3000" dirty="0"/>
              <a:t>Tribal Clinic – Establish clinical processes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sz="3000" dirty="0"/>
              <a:t>ITCM – Support program challenges and successes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sz="3000" dirty="0"/>
              <a:t>MDHHS – Support uninsured and underinsured populations  </a:t>
            </a:r>
          </a:p>
          <a:p>
            <a:pPr marL="0" indent="0">
              <a:buNone/>
            </a:pPr>
            <a:endParaRPr lang="en-US" sz="2800" dirty="0"/>
          </a:p>
          <a:p>
            <a:pPr marL="0" indent="0">
              <a:buNone/>
            </a:pPr>
            <a:r>
              <a:rPr lang="en-US" sz="2800" dirty="0"/>
              <a:t>  </a:t>
            </a:r>
          </a:p>
          <a:p>
            <a:pPr>
              <a:buFont typeface="Arial" panose="020B0604020202020204" pitchFamily="34" charset="0"/>
              <a:buChar char="•"/>
            </a:pP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57819502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63635" y="5257604"/>
            <a:ext cx="2608440" cy="942476"/>
          </a:xfrm>
          <a:prstGeom prst="rect">
            <a:avLst/>
          </a:prstGeom>
        </p:spPr>
      </p:pic>
      <p:sp>
        <p:nvSpPr>
          <p:cNvPr id="4" name="Title 3">
            <a:extLst>
              <a:ext uri="{FF2B5EF4-FFF2-40B4-BE49-F238E27FC236}">
                <a16:creationId xmlns:a16="http://schemas.microsoft.com/office/drawing/2014/main" id="{49CD54F7-1BE0-544E-93E5-5866382AF9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206969"/>
            <a:ext cx="10058400" cy="1450757"/>
          </a:xfrm>
        </p:spPr>
        <p:txBody>
          <a:bodyPr/>
          <a:lstStyle/>
          <a:p>
            <a:r>
              <a:rPr lang="en-US" dirty="0"/>
              <a:t>Role of the Navigator </a:t>
            </a:r>
            <a:br>
              <a:rPr lang="en-US" dirty="0"/>
            </a:br>
            <a:r>
              <a:rPr lang="en-US" sz="3600" dirty="0"/>
              <a:t>Stakeholder Outreach</a:t>
            </a:r>
            <a:endParaRPr lang="en-US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1229D8BE-F63B-4B40-A30B-F2ECAB5D34D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80" y="1787366"/>
            <a:ext cx="10058400" cy="4023360"/>
          </a:xfrm>
        </p:spPr>
        <p:txBody>
          <a:bodyPr>
            <a:normAutofit fontScale="85000" lnSpcReduction="10000"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US" sz="3200" dirty="0"/>
              <a:t> </a:t>
            </a:r>
            <a:r>
              <a:rPr lang="en-US" sz="2800" dirty="0"/>
              <a:t>Establish and maintain relationships with internal and external stakeholders to support timely cancer screening of tribal health center patients</a:t>
            </a:r>
          </a:p>
          <a:p>
            <a:pPr marL="0" indent="0">
              <a:buNone/>
            </a:pPr>
            <a:endParaRPr lang="en-US" sz="800" dirty="0"/>
          </a:p>
          <a:p>
            <a:pPr lvl="3">
              <a:buFont typeface="Arial" panose="020B0604020202020204" pitchFamily="34" charset="0"/>
              <a:buChar char="•"/>
            </a:pPr>
            <a:r>
              <a:rPr lang="en-US" sz="2400" dirty="0"/>
              <a:t>Providers and Community Health Workers</a:t>
            </a:r>
          </a:p>
          <a:p>
            <a:pPr lvl="3">
              <a:buFont typeface="Arial" panose="020B0604020202020204" pitchFamily="34" charset="0"/>
              <a:buChar char="•"/>
            </a:pPr>
            <a:r>
              <a:rPr lang="en-US" sz="2400" dirty="0"/>
              <a:t>Tribal Gov Resources</a:t>
            </a:r>
          </a:p>
          <a:p>
            <a:pPr lvl="3">
              <a:buFont typeface="Arial" panose="020B0604020202020204" pitchFamily="34" charset="0"/>
              <a:buChar char="•"/>
            </a:pPr>
            <a:r>
              <a:rPr lang="en-US" sz="2400" dirty="0"/>
              <a:t>Regional Health System </a:t>
            </a:r>
          </a:p>
          <a:p>
            <a:pPr lvl="3">
              <a:buFont typeface="Arial" panose="020B0604020202020204" pitchFamily="34" charset="0"/>
              <a:buChar char="•"/>
            </a:pPr>
            <a:r>
              <a:rPr lang="en-US" sz="2400" dirty="0"/>
              <a:t>County Health Department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800" dirty="0"/>
              <a:t> Establish relationships with LTBB patients to understand culture and structural barriers to screening</a:t>
            </a:r>
          </a:p>
          <a:p>
            <a:pPr marL="0" indent="0">
              <a:buNone/>
            </a:pPr>
            <a:endParaRPr lang="en-US" sz="2800" dirty="0"/>
          </a:p>
          <a:p>
            <a:pPr marL="0" indent="0">
              <a:buNone/>
            </a:pPr>
            <a:r>
              <a:rPr lang="en-US" sz="2800" dirty="0"/>
              <a:t>  </a:t>
            </a:r>
          </a:p>
          <a:p>
            <a:pPr marL="0" indent="0">
              <a:buNone/>
            </a:pP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41664579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63635" y="5257604"/>
            <a:ext cx="2608440" cy="942476"/>
          </a:xfrm>
          <a:prstGeom prst="rect">
            <a:avLst/>
          </a:prstGeom>
        </p:spPr>
      </p:pic>
      <p:sp>
        <p:nvSpPr>
          <p:cNvPr id="4" name="Title 3">
            <a:extLst>
              <a:ext uri="{FF2B5EF4-FFF2-40B4-BE49-F238E27FC236}">
                <a16:creationId xmlns:a16="http://schemas.microsoft.com/office/drawing/2014/main" id="{49CD54F7-1BE0-544E-93E5-5866382AF9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206969"/>
            <a:ext cx="10058400" cy="1450757"/>
          </a:xfrm>
        </p:spPr>
        <p:txBody>
          <a:bodyPr/>
          <a:lstStyle/>
          <a:p>
            <a:r>
              <a:rPr lang="en-US" dirty="0"/>
              <a:t>Role of the Navigator </a:t>
            </a:r>
            <a:br>
              <a:rPr lang="en-US" dirty="0"/>
            </a:br>
            <a:r>
              <a:rPr lang="en-US" sz="3600" dirty="0"/>
              <a:t>Implement Multi-Component Interventions</a:t>
            </a:r>
            <a:endParaRPr lang="en-US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1229D8BE-F63B-4B40-A30B-F2ECAB5D34D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80" y="1787366"/>
            <a:ext cx="10058400" cy="3292634"/>
          </a:xfrm>
        </p:spPr>
        <p:txBody>
          <a:bodyPr>
            <a:normAutofit lnSpcReduction="10000"/>
          </a:bodyPr>
          <a:lstStyle/>
          <a:p>
            <a:pPr lvl="1">
              <a:buFont typeface="Arial" panose="020B0604020202020204" pitchFamily="34" charset="0"/>
              <a:buChar char="•"/>
            </a:pPr>
            <a:r>
              <a:rPr lang="en-US" sz="3000" dirty="0"/>
              <a:t> </a:t>
            </a:r>
            <a:r>
              <a:rPr lang="en-US" sz="2600" dirty="0"/>
              <a:t>Use evidence based practices to increase cancer screening               </a:t>
            </a:r>
            <a:r>
              <a:rPr lang="en-US" sz="1900" dirty="0">
                <a:hlinkClick r:id="rId4"/>
              </a:rPr>
              <a:t>https://www.thecommunityguide.org/content/multicomponent-interventions-recommended-increase-cancer-screening</a:t>
            </a:r>
            <a:endParaRPr lang="en-US" sz="1900" dirty="0"/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600" dirty="0"/>
              <a:t>Reduce Structural Barriers 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sz="2200" dirty="0"/>
              <a:t>Eliminating Administrative Burdens 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sz="2200" dirty="0"/>
              <a:t>Addressing Transportation Barriers 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sz="2200" dirty="0"/>
              <a:t>Working with External Stakeholders to Increase Screening Hours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600" dirty="0"/>
              <a:t>Reducing Out-of-Pocket Costs (working with PRC and BC3NP)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600" dirty="0"/>
              <a:t>Patient Education (Group and One-on-One)</a:t>
            </a:r>
          </a:p>
          <a:p>
            <a:pPr lvl="1">
              <a:buFont typeface="Arial" panose="020B0604020202020204" pitchFamily="34" charset="0"/>
              <a:buChar char="•"/>
            </a:pPr>
            <a:endParaRPr lang="en-US" sz="2000" dirty="0"/>
          </a:p>
          <a:p>
            <a:pPr lvl="1">
              <a:buFont typeface="Arial" panose="020B0604020202020204" pitchFamily="34" charset="0"/>
              <a:buChar char="•"/>
            </a:pPr>
            <a:endParaRPr lang="en-US" sz="2400" dirty="0"/>
          </a:p>
          <a:p>
            <a:pPr>
              <a:buFont typeface="Arial" panose="020B0604020202020204" pitchFamily="34" charset="0"/>
              <a:buChar char="•"/>
            </a:pPr>
            <a:endParaRPr lang="en-US" sz="2800" dirty="0"/>
          </a:p>
          <a:p>
            <a:pPr lvl="2">
              <a:buFont typeface="Arial" panose="020B0604020202020204" pitchFamily="34" charset="0"/>
              <a:buChar char="•"/>
            </a:pPr>
            <a:endParaRPr lang="en-US" sz="2200" dirty="0"/>
          </a:p>
          <a:p>
            <a:pPr lvl="2">
              <a:buFont typeface="Arial" panose="020B0604020202020204" pitchFamily="34" charset="0"/>
              <a:buChar char="•"/>
            </a:pPr>
            <a:endParaRPr lang="en-US" sz="2200" dirty="0"/>
          </a:p>
          <a:p>
            <a:pPr marL="0" indent="0">
              <a:buNone/>
            </a:pP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73927522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63635" y="5257604"/>
            <a:ext cx="2608440" cy="942476"/>
          </a:xfrm>
          <a:prstGeom prst="rect">
            <a:avLst/>
          </a:prstGeom>
        </p:spPr>
      </p:pic>
      <p:sp>
        <p:nvSpPr>
          <p:cNvPr id="4" name="Title 3">
            <a:extLst>
              <a:ext uri="{FF2B5EF4-FFF2-40B4-BE49-F238E27FC236}">
                <a16:creationId xmlns:a16="http://schemas.microsoft.com/office/drawing/2014/main" id="{49CD54F7-1BE0-544E-93E5-5866382AF9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206969"/>
            <a:ext cx="10058400" cy="1450757"/>
          </a:xfrm>
        </p:spPr>
        <p:txBody>
          <a:bodyPr>
            <a:normAutofit/>
          </a:bodyPr>
          <a:lstStyle/>
          <a:p>
            <a:r>
              <a:rPr lang="en-US" dirty="0"/>
              <a:t>Role of the Navigator </a:t>
            </a:r>
            <a:br>
              <a:rPr lang="en-US" dirty="0"/>
            </a:br>
            <a:r>
              <a:rPr lang="en-US" sz="3600" dirty="0"/>
              <a:t>BC3NP </a:t>
            </a:r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E22D637-908C-6541-BF18-EE481AD4388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04358" y="84176"/>
            <a:ext cx="2722919" cy="1506589"/>
          </a:xfrm>
          <a:prstGeom prst="rect">
            <a:avLst/>
          </a:prstGeom>
        </p:spPr>
      </p:pic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1229D8BE-F63B-4B40-A30B-F2ECAB5D34D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80" y="1811348"/>
            <a:ext cx="10058400" cy="3010196"/>
          </a:xfrm>
        </p:spPr>
        <p:txBody>
          <a:bodyPr>
            <a:normAutofit/>
          </a:bodyPr>
          <a:lstStyle/>
          <a:p>
            <a:pPr lvl="1">
              <a:buFont typeface="Arial" panose="020B0604020202020204" pitchFamily="34" charset="0"/>
              <a:buChar char="•"/>
            </a:pPr>
            <a:r>
              <a:rPr lang="en-US" sz="2800" dirty="0"/>
              <a:t>Identify uninsured and underinsured female patients who meet the criteria for cervical and/or breast cancer screening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800" dirty="0"/>
              <a:t>Enroll uninsured and underinsured women in the Breast and Cervical Cancer Control Navigation Program (BC3NP)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800" dirty="0"/>
              <a:t>Document navigation services provided to patients</a:t>
            </a:r>
          </a:p>
          <a:p>
            <a:pPr marL="0" indent="0">
              <a:buNone/>
            </a:pPr>
            <a:endParaRPr lang="en-US" sz="2800" dirty="0"/>
          </a:p>
          <a:p>
            <a:pPr lvl="2">
              <a:buFont typeface="Arial" panose="020B0604020202020204" pitchFamily="34" charset="0"/>
              <a:buChar char="•"/>
            </a:pPr>
            <a:endParaRPr lang="en-US" sz="2200" dirty="0"/>
          </a:p>
          <a:p>
            <a:pPr lvl="2">
              <a:buFont typeface="Arial" panose="020B0604020202020204" pitchFamily="34" charset="0"/>
              <a:buChar char="•"/>
            </a:pPr>
            <a:endParaRPr lang="en-US" sz="2200" dirty="0"/>
          </a:p>
          <a:p>
            <a:pPr marL="0" indent="0">
              <a:buNone/>
            </a:pP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67876999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097280" y="83403"/>
            <a:ext cx="10058400" cy="1450757"/>
          </a:xfrm>
        </p:spPr>
        <p:txBody>
          <a:bodyPr/>
          <a:lstStyle/>
          <a:p>
            <a:pPr algn="ctr"/>
            <a:r>
              <a:rPr lang="en-US" dirty="0"/>
              <a:t>Cancer Screening Saves Lives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63520" y="1786053"/>
            <a:ext cx="6594512" cy="439948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493331" y="5300789"/>
            <a:ext cx="2609314" cy="9449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6761684"/>
      </p:ext>
    </p:extLst>
  </p:cSld>
  <p:clrMapOvr>
    <a:masterClrMapping/>
  </p:clrMapOvr>
</p:sld>
</file>

<file path=ppt/theme/theme1.xml><?xml version="1.0" encoding="utf-8"?>
<a:theme xmlns:a="http://schemas.openxmlformats.org/drawingml/2006/main" name="Retrospect">
  <a:themeElements>
    <a:clrScheme name="Retrospect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Retrospect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358</TotalTime>
  <Words>360</Words>
  <Application>Microsoft Macintosh PowerPoint</Application>
  <PresentationFormat>Widescreen</PresentationFormat>
  <Paragraphs>59</Paragraphs>
  <Slides>7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1" baseType="lpstr">
      <vt:lpstr>Arial</vt:lpstr>
      <vt:lpstr>Calibri</vt:lpstr>
      <vt:lpstr>Calibri Light</vt:lpstr>
      <vt:lpstr>Retrospect</vt:lpstr>
      <vt:lpstr>PowerPoint Presentation</vt:lpstr>
      <vt:lpstr>Role of the Navigator Increase Breast, Cervical and Colorectal Cancer Screening</vt:lpstr>
      <vt:lpstr>Role of the Navigator  Monitor Cancer Screenings</vt:lpstr>
      <vt:lpstr>Role of the Navigator  Stakeholder Outreach</vt:lpstr>
      <vt:lpstr>Role of the Navigator  Implement Multi-Component Interventions</vt:lpstr>
      <vt:lpstr>Role of the Navigator  BC3NP </vt:lpstr>
      <vt:lpstr>Cancer Screening Saves Lives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Noel Pingatore</dc:creator>
  <cp:lastModifiedBy>Microsoft Office User</cp:lastModifiedBy>
  <cp:revision>27</cp:revision>
  <cp:lastPrinted>2021-10-20T20:33:44Z</cp:lastPrinted>
  <dcterms:created xsi:type="dcterms:W3CDTF">2021-05-17T15:30:22Z</dcterms:created>
  <dcterms:modified xsi:type="dcterms:W3CDTF">2021-10-21T14:56:06Z</dcterms:modified>
</cp:coreProperties>
</file>