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1.xml" ContentType="application/vnd.openxmlformats-officedocument.drawingml.chartshapes+xml"/>
  <Override PartName="/ppt/charts/chart16.xml" ContentType="application/vnd.openxmlformats-officedocument.drawingml.chart+xml"/>
  <Override PartName="/ppt/drawings/drawing12.xml" ContentType="application/vnd.openxmlformats-officedocument.drawingml.chartshapes+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xml" ContentType="application/vnd.openxmlformats-officedocument.themeOverride+xml"/>
  <Override PartName="/ppt/drawings/drawing14.xml" ContentType="application/vnd.openxmlformats-officedocument.drawingml.chartshapes+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xml" ContentType="application/vnd.openxmlformats-officedocument.themeOverride+xml"/>
  <Override PartName="/ppt/drawings/drawing15.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xml" ContentType="application/vnd.openxmlformats-officedocument.themeOverride+xml"/>
  <Override PartName="/ppt/drawings/drawing16.xml" ContentType="application/vnd.openxmlformats-officedocument.drawingml.chartshapes+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drawings/drawing17.xml" ContentType="application/vnd.openxmlformats-officedocument.drawingml.chartshapes+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xml" ContentType="application/vnd.openxmlformats-officedocument.themeOverride+xml"/>
  <Override PartName="/ppt/drawings/drawing18.xml" ContentType="application/vnd.openxmlformats-officedocument.drawingml.chartshape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drawings/drawing19.xml" ContentType="application/vnd.openxmlformats-officedocument.drawingml.chartshapes+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drawings/drawing20.xml" ContentType="application/vnd.openxmlformats-officedocument.drawingml.chartshapes+xml"/>
  <Override PartName="/ppt/notesSlides/notesSlide6.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8.xml" ContentType="application/vnd.openxmlformats-officedocument.themeOverride+xml"/>
  <Override PartName="/ppt/drawings/drawing21.xml" ContentType="application/vnd.openxmlformats-officedocument.drawingml.chartshapes+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9.xml" ContentType="application/vnd.openxmlformats-officedocument.themeOverride+xml"/>
  <Override PartName="/ppt/drawings/drawing22.xml" ContentType="application/vnd.openxmlformats-officedocument.drawingml.chartshapes+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0.xml" ContentType="application/vnd.openxmlformats-officedocument.themeOverride+xml"/>
  <Override PartName="/ppt/drawings/drawing23.xml" ContentType="application/vnd.openxmlformats-officedocument.drawingml.chartshapes+xml"/>
  <Override PartName="/ppt/notesSlides/notesSlide7.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1.xml" ContentType="application/vnd.openxmlformats-officedocument.themeOverride+xml"/>
  <Override PartName="/ppt/drawings/drawing24.xml" ContentType="application/vnd.openxmlformats-officedocument.drawingml.chartshapes+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2.xml" ContentType="application/vnd.openxmlformats-officedocument.themeOverride+xml"/>
  <Override PartName="/ppt/drawings/drawing25.xml" ContentType="application/vnd.openxmlformats-officedocument.drawingml.chartshapes+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3.xml" ContentType="application/vnd.openxmlformats-officedocument.themeOverride+xml"/>
  <Override PartName="/ppt/drawings/drawing26.xml" ContentType="application/vnd.openxmlformats-officedocument.drawingml.chartshapes+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4.xml" ContentType="application/vnd.openxmlformats-officedocument.themeOverride+xml"/>
  <Override PartName="/ppt/drawings/drawing27.xml" ContentType="application/vnd.openxmlformats-officedocument.drawingml.chartshapes+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5.xml" ContentType="application/vnd.openxmlformats-officedocument.themeOverride+xml"/>
  <Override PartName="/ppt/drawings/drawing28.xml" ContentType="application/vnd.openxmlformats-officedocument.drawingml.chartshapes+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6.xml" ContentType="application/vnd.openxmlformats-officedocument.themeOverride+xml"/>
  <Override PartName="/ppt/drawings/drawing29.xml" ContentType="application/vnd.openxmlformats-officedocument.drawingml.chartshapes+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7.xml" ContentType="application/vnd.openxmlformats-officedocument.themeOverride+xml"/>
  <Override PartName="/ppt/drawings/drawing30.xml" ContentType="application/vnd.openxmlformats-officedocument.drawingml.chartshapes+xml"/>
  <Override PartName="/ppt/notesSlides/notesSlide8.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8.xml" ContentType="application/vnd.openxmlformats-officedocument.themeOverride+xml"/>
  <Override PartName="/ppt/drawings/drawing31.xml" ContentType="application/vnd.openxmlformats-officedocument.drawingml.chartshapes+xml"/>
  <Override PartName="/ppt/notesSlides/notesSlide9.xml" ContentType="application/vnd.openxmlformats-officedocument.presentationml.notesSl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9.xml" ContentType="application/vnd.openxmlformats-officedocument.themeOverride+xml"/>
  <Override PartName="/ppt/drawings/drawing32.xml" ContentType="application/vnd.openxmlformats-officedocument.drawingml.chartshapes+xml"/>
  <Override PartName="/ppt/notesSlides/notesSlide10.xml" ContentType="application/vnd.openxmlformats-officedocument.presentationml.notesSl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3.xml" ContentType="application/vnd.openxmlformats-officedocument.drawingml.chartshapes+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4.xml" ContentType="application/vnd.openxmlformats-officedocument.drawingml.chartshapes+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0.xml" ContentType="application/vnd.openxmlformats-officedocument.themeOverride+xml"/>
  <Override PartName="/ppt/drawings/drawing35.xml" ContentType="application/vnd.openxmlformats-officedocument.drawingml.chartshapes+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1.xml" ContentType="application/vnd.openxmlformats-officedocument.themeOverride+xml"/>
  <Override PartName="/ppt/drawings/drawing36.xml" ContentType="application/vnd.openxmlformats-officedocument.drawingml.chartshapes+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2.xml" ContentType="application/vnd.openxmlformats-officedocument.themeOverride+xml"/>
  <Override PartName="/ppt/drawings/drawing37.xml" ContentType="application/vnd.openxmlformats-officedocument.drawingml.chartshapes+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3.xml" ContentType="application/vnd.openxmlformats-officedocument.themeOverride+xml"/>
  <Override PartName="/ppt/drawings/drawing38.xml" ContentType="application/vnd.openxmlformats-officedocument.drawingml.chartshapes+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4.xml" ContentType="application/vnd.openxmlformats-officedocument.themeOverride+xml"/>
  <Override PartName="/ppt/drawings/drawing39.xml" ContentType="application/vnd.openxmlformats-officedocument.drawingml.chartshapes+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5.xml" ContentType="application/vnd.openxmlformats-officedocument.themeOverride+xml"/>
  <Override PartName="/ppt/drawings/drawing40.xml" ContentType="application/vnd.openxmlformats-officedocument.drawingml.chartshapes+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6.xml" ContentType="application/vnd.openxmlformats-officedocument.themeOverride+xml"/>
  <Override PartName="/ppt/drawings/drawing41.xml" ContentType="application/vnd.openxmlformats-officedocument.drawingml.chartshapes+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27.xml" ContentType="application/vnd.openxmlformats-officedocument.themeOverride+xml"/>
  <Override PartName="/ppt/drawings/drawing42.xml" ContentType="application/vnd.openxmlformats-officedocument.drawingml.chartshapes+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28.xml" ContentType="application/vnd.openxmlformats-officedocument.themeOverride+xml"/>
  <Override PartName="/ppt/drawings/drawing43.xml" ContentType="application/vnd.openxmlformats-officedocument.drawingml.chartshapes+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9.xml" ContentType="application/vnd.openxmlformats-officedocument.themeOverride+xml"/>
  <Override PartName="/ppt/drawings/drawing44.xml" ContentType="application/vnd.openxmlformats-officedocument.drawingml.chartshapes+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0.xml" ContentType="application/vnd.openxmlformats-officedocument.themeOverride+xml"/>
  <Override PartName="/ppt/drawings/drawing45.xml" ContentType="application/vnd.openxmlformats-officedocument.drawingml.chartshapes+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1.xml" ContentType="application/vnd.openxmlformats-officedocument.themeOverride+xml"/>
  <Override PartName="/ppt/drawings/drawing46.xml" ContentType="application/vnd.openxmlformats-officedocument.drawingml.chartshapes+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32.xml" ContentType="application/vnd.openxmlformats-officedocument.themeOverride+xml"/>
  <Override PartName="/ppt/drawings/drawing47.xml" ContentType="application/vnd.openxmlformats-officedocument.drawingml.chartshapes+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3.xml" ContentType="application/vnd.openxmlformats-officedocument.themeOverride+xml"/>
  <Override PartName="/ppt/drawings/drawing48.xml" ContentType="application/vnd.openxmlformats-officedocument.drawingml.chartshapes+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34.xml" ContentType="application/vnd.openxmlformats-officedocument.themeOverride+xml"/>
  <Override PartName="/ppt/drawings/drawing49.xml" ContentType="application/vnd.openxmlformats-officedocument.drawingml.chartshapes+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61" r:id="rId5"/>
    <p:sldId id="259" r:id="rId6"/>
    <p:sldId id="260" r:id="rId7"/>
    <p:sldId id="263" r:id="rId8"/>
    <p:sldId id="264" r:id="rId9"/>
    <p:sldId id="265" r:id="rId10"/>
    <p:sldId id="266" r:id="rId11"/>
    <p:sldId id="267" r:id="rId12"/>
    <p:sldId id="268" r:id="rId13"/>
    <p:sldId id="269" r:id="rId14"/>
    <p:sldId id="271" r:id="rId15"/>
    <p:sldId id="272" r:id="rId16"/>
    <p:sldId id="273" r:id="rId17"/>
    <p:sldId id="274" r:id="rId18"/>
    <p:sldId id="277"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10" r:id="rId46"/>
    <p:sldId id="303" r:id="rId47"/>
    <p:sldId id="304" r:id="rId48"/>
    <p:sldId id="305" r:id="rId49"/>
    <p:sldId id="306" r:id="rId50"/>
    <p:sldId id="307" r:id="rId51"/>
    <p:sldId id="308" r:id="rId52"/>
    <p:sldId id="309" r:id="rId53"/>
    <p:sldId id="311" r:id="rId54"/>
    <p:sldId id="312" r:id="rId55"/>
    <p:sldId id="324" r:id="rId56"/>
    <p:sldId id="313" r:id="rId57"/>
    <p:sldId id="314" r:id="rId58"/>
    <p:sldId id="315" r:id="rId59"/>
    <p:sldId id="316" r:id="rId60"/>
    <p:sldId id="317" r:id="rId61"/>
    <p:sldId id="318" r:id="rId62"/>
    <p:sldId id="319" r:id="rId63"/>
    <p:sldId id="320" r:id="rId64"/>
    <p:sldId id="321" r:id="rId65"/>
    <p:sldId id="322" r:id="rId66"/>
    <p:sldId id="32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E75B6"/>
    <a:srgbClr val="28699E"/>
    <a:srgbClr val="2272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030" autoAdjust="0"/>
  </p:normalViewPr>
  <p:slideViewPr>
    <p:cSldViewPr snapToGrid="0">
      <p:cViewPr varScale="1">
        <p:scale>
          <a:sx n="50" d="100"/>
          <a:sy n="50" d="100"/>
        </p:scale>
        <p:origin x="48"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5.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xlsx"/></Relationships>
</file>

<file path=ppt/charts/_rels/chart17.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4.xml"/><Relationship Id="rId4" Type="http://schemas.openxmlformats.org/officeDocument/2006/relationships/oleObject" Target="../embeddings/oleObject5.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5.xml"/><Relationship Id="rId4"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6.xml"/><Relationship Id="rId4" Type="http://schemas.openxmlformats.org/officeDocument/2006/relationships/oleObject" Target="../embeddings/oleObject7.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7.xml"/><Relationship Id="rId4" Type="http://schemas.openxmlformats.org/officeDocument/2006/relationships/oleObject" Target="../embeddings/oleObject8.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8.xml"/><Relationship Id="rId4" Type="http://schemas.openxmlformats.org/officeDocument/2006/relationships/oleObject" Target="../embeddings/oleObject9.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9.xml"/><Relationship Id="rId4" Type="http://schemas.openxmlformats.org/officeDocument/2006/relationships/oleObject" Target="../embeddings/oleObject10.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20.xml"/><Relationship Id="rId4" Type="http://schemas.openxmlformats.org/officeDocument/2006/relationships/oleObject" Target="../embeddings/oleObject11.bin"/></Relationships>
</file>

<file path=ppt/charts/_rels/chart2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21.xml"/><Relationship Id="rId4" Type="http://schemas.openxmlformats.org/officeDocument/2006/relationships/oleObject" Target="../embeddings/oleObject12.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2.xml"/><Relationship Id="rId4" Type="http://schemas.openxmlformats.org/officeDocument/2006/relationships/oleObject" Target="../embeddings/oleObject13.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23.xml"/><Relationship Id="rId4" Type="http://schemas.openxmlformats.org/officeDocument/2006/relationships/oleObject" Target="../embeddings/oleObject14.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24.xml"/><Relationship Id="rId4" Type="http://schemas.openxmlformats.org/officeDocument/2006/relationships/oleObject" Target="../embeddings/oleObject15.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25.xml"/><Relationship Id="rId4" Type="http://schemas.openxmlformats.org/officeDocument/2006/relationships/oleObject" Target="../embeddings/oleObject16.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26.xml"/><Relationship Id="rId4" Type="http://schemas.openxmlformats.org/officeDocument/2006/relationships/oleObject" Target="../embeddings/oleObject17.bin"/></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27.xml"/><Relationship Id="rId4" Type="http://schemas.openxmlformats.org/officeDocument/2006/relationships/oleObject" Target="../embeddings/oleObject18.bin"/></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28.xml"/><Relationship Id="rId4" Type="http://schemas.openxmlformats.org/officeDocument/2006/relationships/oleObject" Target="../embeddings/oleObject19.bin"/></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29.xml"/><Relationship Id="rId4" Type="http://schemas.openxmlformats.org/officeDocument/2006/relationships/oleObject" Target="../embeddings/oleObject20.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3.xml"/><Relationship Id="rId1" Type="http://schemas.microsoft.com/office/2011/relationships/chartStyle" Target="style33.xml"/><Relationship Id="rId5" Type="http://schemas.openxmlformats.org/officeDocument/2006/relationships/chartUserShapes" Target="../drawings/drawing30.xml"/><Relationship Id="rId4" Type="http://schemas.openxmlformats.org/officeDocument/2006/relationships/oleObject" Target="../embeddings/oleObject21.bin"/></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31.xml"/><Relationship Id="rId4" Type="http://schemas.openxmlformats.org/officeDocument/2006/relationships/oleObject" Target="../embeddings/oleObject22.bin"/></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32.xml"/><Relationship Id="rId4" Type="http://schemas.openxmlformats.org/officeDocument/2006/relationships/oleObject" Target="file:///\\HCS084ISLNPA020\DCH_MHE\Health%20Disparities%20Projects\CameraD\HDEP%20Update\HDEP%20UPDATE%20PT2.xlsb.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3.xml"/></Relationships>
</file>

<file path=ppt/charts/_rels/chart39.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HDEP%20UPDATE%20PT2.xlsb.xlsx" TargetMode="Externa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4.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8.xml"/><Relationship Id="rId1" Type="http://schemas.microsoft.com/office/2011/relationships/chartStyle" Target="style38.xml"/><Relationship Id="rId5" Type="http://schemas.openxmlformats.org/officeDocument/2006/relationships/chartUserShapes" Target="../drawings/drawing35.xml"/><Relationship Id="rId4" Type="http://schemas.openxmlformats.org/officeDocument/2006/relationships/oleObject" Target="file:///\\HCS084ISLNPA020\DCH_MHE\Health%20Disparities%20Projects\CameraD\HDEP%20Update\HDEP%20UPDATE%20PT2.xlsb.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9.xml"/><Relationship Id="rId1" Type="http://schemas.microsoft.com/office/2011/relationships/chartStyle" Target="style39.xml"/><Relationship Id="rId5" Type="http://schemas.openxmlformats.org/officeDocument/2006/relationships/chartUserShapes" Target="../drawings/drawing36.xml"/><Relationship Id="rId4" Type="http://schemas.openxmlformats.org/officeDocument/2006/relationships/oleObject" Target="file:///\\HCS084ISLNPA020\DCH_MHE\Health%20Disparities%20Projects\CameraD\HDEP%20Update\HDEP%20UPDATE%20PT2.xlsb.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0.xml"/><Relationship Id="rId1" Type="http://schemas.microsoft.com/office/2011/relationships/chartStyle" Target="style40.xml"/><Relationship Id="rId5" Type="http://schemas.openxmlformats.org/officeDocument/2006/relationships/chartUserShapes" Target="../drawings/drawing37.xml"/><Relationship Id="rId4" Type="http://schemas.openxmlformats.org/officeDocument/2006/relationships/oleObject" Target="file:///\\HCS084ISLNPA020\DCH_MHE\Health%20Disparities%20Projects\CameraD\HDEP%20Update\HDEP%20UPDATE%20PT2.xlsb.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1.xml"/><Relationship Id="rId1" Type="http://schemas.microsoft.com/office/2011/relationships/chartStyle" Target="style41.xml"/><Relationship Id="rId5" Type="http://schemas.openxmlformats.org/officeDocument/2006/relationships/chartUserShapes" Target="../drawings/drawing38.xml"/><Relationship Id="rId4" Type="http://schemas.openxmlformats.org/officeDocument/2006/relationships/oleObject" Target="file:///\\HCS084ISLNPA020\DCH_MHE\Health%20Disparities%20Projects\CameraD\HDEP%20Update\HDEP%20UPDATE%20PT2.xlsb.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2.xml"/><Relationship Id="rId1" Type="http://schemas.microsoft.com/office/2011/relationships/chartStyle" Target="style42.xml"/><Relationship Id="rId5" Type="http://schemas.openxmlformats.org/officeDocument/2006/relationships/chartUserShapes" Target="../drawings/drawing39.xml"/><Relationship Id="rId4" Type="http://schemas.openxmlformats.org/officeDocument/2006/relationships/oleObject" Target="file:///\\HCS084ISLNPA020\DCH_MHE\Health%20Disparities%20Projects\CameraD\HDEP%20Update\HDEP%20UPDATE%20PT2.xlsb.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40.xml"/><Relationship Id="rId4" Type="http://schemas.openxmlformats.org/officeDocument/2006/relationships/oleObject" Target="file:///\\HCS084ISLNPA020\DCH_MHE\Health%20Disparities%20Projects\CameraD\HDEP%20Update\HDEP%20UPDATE%20PT2.xlsb.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4.xml"/><Relationship Id="rId1" Type="http://schemas.microsoft.com/office/2011/relationships/chartStyle" Target="style44.xml"/><Relationship Id="rId5" Type="http://schemas.openxmlformats.org/officeDocument/2006/relationships/chartUserShapes" Target="../drawings/drawing41.xml"/><Relationship Id="rId4" Type="http://schemas.openxmlformats.org/officeDocument/2006/relationships/oleObject" Target="file:///\\HCS084ISLNPA020\DCH_MHE\Health%20Disparities%20Projects\CameraD\HDEP%20Update\HDEP%20UPDATE%20PT2.xlsb.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5.xml"/><Relationship Id="rId1" Type="http://schemas.microsoft.com/office/2011/relationships/chartStyle" Target="style45.xml"/><Relationship Id="rId5" Type="http://schemas.openxmlformats.org/officeDocument/2006/relationships/chartUserShapes" Target="../drawings/drawing42.xml"/><Relationship Id="rId4" Type="http://schemas.openxmlformats.org/officeDocument/2006/relationships/oleObject" Target="file:///\\HCS084ISLNPA020\DCH_MHE\Health%20Disparities%20Projects\CameraD\HDEP%20Update\HDEP%20UPDATE%20PT2.xlsb.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6.xml"/><Relationship Id="rId1" Type="http://schemas.microsoft.com/office/2011/relationships/chartStyle" Target="style46.xml"/><Relationship Id="rId5" Type="http://schemas.openxmlformats.org/officeDocument/2006/relationships/chartUserShapes" Target="../drawings/drawing43.xml"/><Relationship Id="rId4" Type="http://schemas.openxmlformats.org/officeDocument/2006/relationships/oleObject" Target="file:///\\HCS084ISLNPA020\DCH_MHE\Health%20Disparities%20Projects\CameraD\HDEP%20Update\HDEP%20UPDATE%20PT2.xlsb.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44.xml"/><Relationship Id="rId4" Type="http://schemas.openxmlformats.org/officeDocument/2006/relationships/oleObject" Target="file:///\\HCS084ISLNPA020\DCH_MHE\Health%20Disparities%20Projects\CameraD\HDEP%20Update\HDEP%20UPDATE%20PT2.xlsb.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45.xml"/><Relationship Id="rId4" Type="http://schemas.openxmlformats.org/officeDocument/2006/relationships/oleObject" Target="file:///\\HCS084ISLNPA020\DCH_MHE\Health%20Disparities%20Projects\CameraD\HDEP%20Update\HDEP%20UPDATE%20PT2.xlsb.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9.xml"/><Relationship Id="rId1" Type="http://schemas.microsoft.com/office/2011/relationships/chartStyle" Target="style49.xml"/><Relationship Id="rId5" Type="http://schemas.openxmlformats.org/officeDocument/2006/relationships/chartUserShapes" Target="../drawings/drawing46.xml"/><Relationship Id="rId4" Type="http://schemas.openxmlformats.org/officeDocument/2006/relationships/oleObject" Target="file:///\\HCS084ISLNPA020\DCH_MHE\Health%20Disparities%20Projects\CameraD\HDEP%20Update\HDEP%20UPDATE%20PT2.xlsb.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50.xml"/><Relationship Id="rId1" Type="http://schemas.microsoft.com/office/2011/relationships/chartStyle" Target="style50.xml"/><Relationship Id="rId5" Type="http://schemas.openxmlformats.org/officeDocument/2006/relationships/chartUserShapes" Target="../drawings/drawing47.xml"/><Relationship Id="rId4" Type="http://schemas.openxmlformats.org/officeDocument/2006/relationships/oleObject" Target="file:///\\HCS084ISLNPA020\DCH_MHE\Health%20Disparities%20Projects\CameraD\HDEP%20Update\HDEP%20UPDATE%20PT2.xlsb.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51.xml"/><Relationship Id="rId1" Type="http://schemas.microsoft.com/office/2011/relationships/chartStyle" Target="style51.xml"/><Relationship Id="rId5" Type="http://schemas.openxmlformats.org/officeDocument/2006/relationships/chartUserShapes" Target="../drawings/drawing48.xml"/><Relationship Id="rId4" Type="http://schemas.openxmlformats.org/officeDocument/2006/relationships/oleObject" Target="file:///\\HCS084ISLNPA020\DCH_MHE\Health%20Disparities%20Projects\CameraD\HDEP%20Update\HDEP%20UPDATE%20PT2.xlsb.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52.xml"/><Relationship Id="rId1" Type="http://schemas.microsoft.com/office/2011/relationships/chartStyle" Target="style52.xml"/><Relationship Id="rId5" Type="http://schemas.openxmlformats.org/officeDocument/2006/relationships/chartUserShapes" Target="../drawings/drawing49.xml"/><Relationship Id="rId4" Type="http://schemas.openxmlformats.org/officeDocument/2006/relationships/oleObject" Target="file:///\\HCS084ISLNPA020\DCH_MHE\Health%20Disparities%20Projects\CameraD\HDEP%20Update\HDEP%20UPDATE%20PT2.xlsb.xlsx" TargetMode="Externa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HCS084ISLNPA020\DCH_MHE\Health%20Disparities%20Projects\CameraD\HDEP%20Update\2018%20HDEP%20Updat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hcs084islnpa020.som.ad.state.mi.us\dch_mhe\Health%20Disparities%20Projects\CameraD\HDEP%20Update\2018%20HDEP%20Update.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hcs084islnpa020.som.ad.state.mi.us\dch_mhe\Health%20Disparities%20Projects\CameraD\HDEP%20Update\2018%20HDEP%20Updat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3259676673784"/>
          <c:y val="0.12909602365292516"/>
          <c:w val="0.5500525992291897"/>
          <c:h val="0.81232983563303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73-4B41-9436-5C30E53C69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73-4B41-9436-5C30E53C69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73-4B41-9436-5C30E53C69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F73-4B41-9436-5C30E53C69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F73-4B41-9436-5C30E53C69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F73-4B41-9436-5C30E53C696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F73-4B41-9436-5C30E53C696D}"/>
              </c:ext>
            </c:extLst>
          </c:dPt>
          <c:dLbls>
            <c:dLbl>
              <c:idx val="6"/>
              <c:layout>
                <c:manualLayout>
                  <c:x val="1.125108378991331E-2"/>
                  <c:y val="5.6710292212506955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73-4B41-9436-5C30E53C696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White alone, not Hispanic</c:v>
                </c:pt>
                <c:pt idx="1">
                  <c:v>Black alone, not Hispanic</c:v>
                </c:pt>
                <c:pt idx="2">
                  <c:v>American Indian and Alaska Native alone, not Hispanic</c:v>
                </c:pt>
                <c:pt idx="3">
                  <c:v>Asian alone, not Hispanic</c:v>
                </c:pt>
                <c:pt idx="4">
                  <c:v>Some other race alone, not Hispanic</c:v>
                </c:pt>
                <c:pt idx="5">
                  <c:v>Two or more races, not Hispanic</c:v>
                </c:pt>
                <c:pt idx="6">
                  <c:v>Hispanic or Latino, of any race</c:v>
                </c:pt>
              </c:strCache>
            </c:strRef>
          </c:cat>
          <c:val>
            <c:numRef>
              <c:f>Sheet1!$B$2:$B$8</c:f>
              <c:numCache>
                <c:formatCode>0.0%</c:formatCode>
                <c:ptCount val="7"/>
                <c:pt idx="0">
                  <c:v>0.75890794581443843</c:v>
                </c:pt>
                <c:pt idx="1">
                  <c:v>0.13803567491208335</c:v>
                </c:pt>
                <c:pt idx="2">
                  <c:v>4.7527561794163181E-3</c:v>
                </c:pt>
                <c:pt idx="3">
                  <c:v>2.7035915403263104E-2</c:v>
                </c:pt>
                <c:pt idx="4">
                  <c:v>1.2204346597787137E-3</c:v>
                </c:pt>
                <c:pt idx="5">
                  <c:v>2.2692024530706359E-2</c:v>
                </c:pt>
                <c:pt idx="6">
                  <c:v>4.717111770624139E-2</c:v>
                </c:pt>
              </c:numCache>
            </c:numRef>
          </c:val>
          <c:extLst>
            <c:ext xmlns:c16="http://schemas.microsoft.com/office/drawing/2014/chart" uri="{C3380CC4-5D6E-409C-BE32-E72D297353CC}">
              <c16:uniqueId val="{0000000E-6F73-4B41-9436-5C30E53C69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5.3926530834086323E-3"/>
                  <c:y val="-2.77936784447243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4C-4D0B-8CE3-3090737F40BC}"/>
                </c:ext>
              </c:extLst>
            </c:dLbl>
            <c:dLbl>
              <c:idx val="2"/>
              <c:layout>
                <c:manualLayout>
                  <c:x val="0"/>
                  <c:y val="-1.85185185185185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4C-4D0B-8CE3-3090737F40BC}"/>
                </c:ext>
              </c:extLst>
            </c:dLbl>
            <c:dLbl>
              <c:idx val="3"/>
              <c:layout>
                <c:manualLayout>
                  <c:x val="-5.9503631947078316E-3"/>
                  <c:y val="-3.0226508409871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4C-4D0B-8CE3-3090737F40BC}"/>
                </c:ext>
              </c:extLst>
            </c:dLbl>
            <c:dLbl>
              <c:idx val="5"/>
              <c:layout>
                <c:manualLayout>
                  <c:x val="-2.696326541704415E-3"/>
                  <c:y val="-4.15944465045563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4C-4D0B-8CE3-3090737F40BC}"/>
                </c:ext>
              </c:extLst>
            </c:dLbl>
            <c:dLbl>
              <c:idx val="6"/>
              <c:layout>
                <c:manualLayout>
                  <c:x val="-7.4379539933847891E-3"/>
                  <c:y val="-0.112168192669000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4C-4D0B-8CE3-3090737F40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'Slide 6-11'!$C$47:$C$53</c:f>
                <c:numCache>
                  <c:formatCode>General</c:formatCode>
                  <c:ptCount val="7"/>
                  <c:pt idx="0">
                    <c:v>1E-3</c:v>
                  </c:pt>
                  <c:pt idx="1">
                    <c:v>2E-3</c:v>
                  </c:pt>
                  <c:pt idx="2">
                    <c:v>3.0000000000000001E-3</c:v>
                  </c:pt>
                  <c:pt idx="3">
                    <c:v>6.0000000000000001E-3</c:v>
                  </c:pt>
                  <c:pt idx="4">
                    <c:v>5.0000000000000001E-3</c:v>
                  </c:pt>
                  <c:pt idx="5">
                    <c:v>4.0000000000000001E-3</c:v>
                  </c:pt>
                  <c:pt idx="6">
                    <c:v>1.9E-2</c:v>
                  </c:pt>
                </c:numCache>
              </c:numRef>
            </c:plus>
            <c:minus>
              <c:numRef>
                <c:f>'Slide 6-11'!$C$47:$C$53</c:f>
                <c:numCache>
                  <c:formatCode>General</c:formatCode>
                  <c:ptCount val="7"/>
                  <c:pt idx="0">
                    <c:v>1E-3</c:v>
                  </c:pt>
                  <c:pt idx="1">
                    <c:v>2E-3</c:v>
                  </c:pt>
                  <c:pt idx="2">
                    <c:v>3.0000000000000001E-3</c:v>
                  </c:pt>
                  <c:pt idx="3">
                    <c:v>6.0000000000000001E-3</c:v>
                  </c:pt>
                  <c:pt idx="4">
                    <c:v>5.0000000000000001E-3</c:v>
                  </c:pt>
                  <c:pt idx="5">
                    <c:v>4.0000000000000001E-3</c:v>
                  </c:pt>
                  <c:pt idx="6">
                    <c:v>1.9E-2</c:v>
                  </c:pt>
                </c:numCache>
              </c:numRef>
            </c:minus>
            <c:spPr>
              <a:noFill/>
              <a:ln w="9525">
                <a:solidFill>
                  <a:schemeClr val="tx1">
                    <a:lumMod val="65000"/>
                    <a:lumOff val="35000"/>
                  </a:schemeClr>
                </a:solidFill>
                <a:round/>
              </a:ln>
              <a:effectLst/>
            </c:spPr>
          </c:errBars>
          <c:cat>
            <c:strRef>
              <c:f>'Slide 6-11'!$A$47:$A$53</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'Slide 6-11'!$B$47:$B$53</c:f>
              <c:numCache>
                <c:formatCode>General</c:formatCode>
                <c:ptCount val="7"/>
                <c:pt idx="0">
                  <c:v>4.9000000000000002E-2</c:v>
                </c:pt>
                <c:pt idx="1">
                  <c:v>0.11799999999999999</c:v>
                </c:pt>
                <c:pt idx="2">
                  <c:v>3.9E-2</c:v>
                </c:pt>
                <c:pt idx="3">
                  <c:v>9.0999999999999998E-2</c:v>
                </c:pt>
                <c:pt idx="4">
                  <c:v>6.3E-2</c:v>
                </c:pt>
                <c:pt idx="5">
                  <c:v>8.4000000000000005E-2</c:v>
                </c:pt>
                <c:pt idx="6">
                  <c:v>5.8999999999999997E-2</c:v>
                </c:pt>
              </c:numCache>
            </c:numRef>
          </c:val>
          <c:extLst>
            <c:ext xmlns:c16="http://schemas.microsoft.com/office/drawing/2014/chart" uri="{C3380CC4-5D6E-409C-BE32-E72D297353CC}">
              <c16:uniqueId val="{00000004-774C-4D0B-8CE3-3090737F40BC}"/>
            </c:ext>
          </c:extLst>
        </c:ser>
        <c:dLbls>
          <c:dLblPos val="outEnd"/>
          <c:showLegendKey val="0"/>
          <c:showVal val="1"/>
          <c:showCatName val="0"/>
          <c:showSerName val="0"/>
          <c:showPercent val="0"/>
          <c:showBubbleSize val="0"/>
        </c:dLbls>
        <c:gapWidth val="80"/>
        <c:overlap val="25"/>
        <c:axId val="155332376"/>
        <c:axId val="155332768"/>
      </c:barChart>
      <c:catAx>
        <c:axId val="1553323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5332768"/>
        <c:crosses val="autoZero"/>
        <c:auto val="1"/>
        <c:lblAlgn val="ctr"/>
        <c:lblOffset val="100"/>
        <c:noMultiLvlLbl val="0"/>
      </c:catAx>
      <c:valAx>
        <c:axId val="15533276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5332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4"/>
              <c:layout>
                <c:manualLayout>
                  <c:x val="-1.0185067526415994E-16"/>
                  <c:y val="-1.85185185185185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CF-46A1-B0D4-D8B67542DA65}"/>
                </c:ext>
              </c:extLst>
            </c:dLbl>
            <c:dLbl>
              <c:idx val="5"/>
              <c:layout>
                <c:manualLayout>
                  <c:x val="-2.7777777777777779E-3"/>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CF-46A1-B0D4-D8B67542DA65}"/>
                </c:ext>
              </c:extLst>
            </c:dLbl>
            <c:dLbl>
              <c:idx val="6"/>
              <c:layout>
                <c:manualLayout>
                  <c:x val="-1.0185067526415994E-16"/>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CF-46A1-B0D4-D8B67542DA6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'12-14'!$K$12:$K$18</c:f>
                <c:numCache>
                  <c:formatCode>General</c:formatCode>
                  <c:ptCount val="7"/>
                  <c:pt idx="0">
                    <c:v>1.414213562373095E-3</c:v>
                  </c:pt>
                  <c:pt idx="1">
                    <c:v>3.1622776601683794E-3</c:v>
                  </c:pt>
                  <c:pt idx="2">
                    <c:v>5.6568542494923801E-3</c:v>
                  </c:pt>
                  <c:pt idx="3">
                    <c:v>7.2111025509279791E-3</c:v>
                  </c:pt>
                  <c:pt idx="4">
                    <c:v>0.01</c:v>
                  </c:pt>
                  <c:pt idx="5">
                    <c:v>7.8102496759066544E-3</c:v>
                  </c:pt>
                  <c:pt idx="6">
                    <c:v>4.527692569068708E-2</c:v>
                  </c:pt>
                </c:numCache>
              </c:numRef>
            </c:plus>
            <c:minus>
              <c:numRef>
                <c:f>'12-14'!$K$12:$K$18</c:f>
                <c:numCache>
                  <c:formatCode>General</c:formatCode>
                  <c:ptCount val="7"/>
                  <c:pt idx="0">
                    <c:v>1.414213562373095E-3</c:v>
                  </c:pt>
                  <c:pt idx="1">
                    <c:v>3.1622776601683794E-3</c:v>
                  </c:pt>
                  <c:pt idx="2">
                    <c:v>5.6568542494923801E-3</c:v>
                  </c:pt>
                  <c:pt idx="3">
                    <c:v>7.2111025509279791E-3</c:v>
                  </c:pt>
                  <c:pt idx="4">
                    <c:v>0.01</c:v>
                  </c:pt>
                  <c:pt idx="5">
                    <c:v>7.8102496759066544E-3</c:v>
                  </c:pt>
                  <c:pt idx="6">
                    <c:v>4.527692569068708E-2</c:v>
                  </c:pt>
                </c:numCache>
              </c:numRef>
            </c:minus>
            <c:spPr>
              <a:noFill/>
              <a:ln w="9525">
                <a:solidFill>
                  <a:schemeClr val="tx1">
                    <a:lumMod val="65000"/>
                    <a:lumOff val="35000"/>
                  </a:schemeClr>
                </a:solidFill>
                <a:round/>
              </a:ln>
              <a:effectLst/>
            </c:spPr>
          </c:errBars>
          <c:cat>
            <c:strRef>
              <c:f>'12-14'!$I$12:$I$18</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'12-14'!$J$12:$J$18</c:f>
              <c:numCache>
                <c:formatCode>0.000</c:formatCode>
                <c:ptCount val="7"/>
                <c:pt idx="0">
                  <c:v>8.5999999999999993E-2</c:v>
                </c:pt>
                <c:pt idx="1">
                  <c:v>0.158</c:v>
                </c:pt>
                <c:pt idx="2">
                  <c:v>0.11399999999999999</c:v>
                </c:pt>
                <c:pt idx="3">
                  <c:v>0.13800000000000001</c:v>
                </c:pt>
                <c:pt idx="4" formatCode="General">
                  <c:v>0.22999999999999998</c:v>
                </c:pt>
                <c:pt idx="5" formatCode="General">
                  <c:v>0.30200000000000005</c:v>
                </c:pt>
                <c:pt idx="6" formatCode="General">
                  <c:v>0.10900000000000001</c:v>
                </c:pt>
              </c:numCache>
            </c:numRef>
          </c:val>
          <c:extLst>
            <c:ext xmlns:c16="http://schemas.microsoft.com/office/drawing/2014/chart" uri="{C3380CC4-5D6E-409C-BE32-E72D297353CC}">
              <c16:uniqueId val="{00000003-E2CF-46A1-B0D4-D8B67542DA65}"/>
            </c:ext>
          </c:extLst>
        </c:ser>
        <c:dLbls>
          <c:dLblPos val="outEnd"/>
          <c:showLegendKey val="0"/>
          <c:showVal val="1"/>
          <c:showCatName val="0"/>
          <c:showSerName val="0"/>
          <c:showPercent val="0"/>
          <c:showBubbleSize val="0"/>
        </c:dLbls>
        <c:gapWidth val="80"/>
        <c:overlap val="25"/>
        <c:axId val="155333944"/>
        <c:axId val="155334336"/>
      </c:barChart>
      <c:catAx>
        <c:axId val="155333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5334336"/>
        <c:crosses val="autoZero"/>
        <c:auto val="1"/>
        <c:lblAlgn val="ctr"/>
        <c:lblOffset val="100"/>
        <c:noMultiLvlLbl val="0"/>
      </c:catAx>
      <c:valAx>
        <c:axId val="15533433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533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2"/>
              <c:layout>
                <c:manualLayout>
                  <c:x val="0"/>
                  <c:y val="-1.8518518518518517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0972222222222219E-2"/>
                      <c:h val="6.0115923009623796E-2"/>
                    </c:manualLayout>
                  </c15:layout>
                </c:ext>
                <c:ext xmlns:c16="http://schemas.microsoft.com/office/drawing/2014/chart" uri="{C3380CC4-5D6E-409C-BE32-E72D297353CC}">
                  <c16:uniqueId val="{00000000-2833-4794-93F1-B014803E7FEE}"/>
                </c:ext>
              </c:extLst>
            </c:dLbl>
            <c:dLbl>
              <c:idx val="4"/>
              <c:layout>
                <c:manualLayout>
                  <c:x val="-1.0719932855175969E-16"/>
                  <c:y val="-3.02265084098714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33-4794-93F1-B014803E7FEE}"/>
                </c:ext>
              </c:extLst>
            </c:dLbl>
            <c:dLbl>
              <c:idx val="6"/>
              <c:layout>
                <c:manualLayout>
                  <c:x val="-1.3159886345912902E-3"/>
                  <c:y val="-9.0411770725983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33-4794-93F1-B014803E7FE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'12-14'!$C$33:$C$39</c:f>
                <c:numCache>
                  <c:formatCode>General</c:formatCode>
                  <c:ptCount val="7"/>
                  <c:pt idx="0">
                    <c:v>2.2360679774997894E-3</c:v>
                  </c:pt>
                  <c:pt idx="1">
                    <c:v>6.2449979983983991E-3</c:v>
                  </c:pt>
                  <c:pt idx="2">
                    <c:v>9.899494936611665E-3</c:v>
                  </c:pt>
                  <c:pt idx="3">
                    <c:v>1.5874507866387545E-2</c:v>
                  </c:pt>
                  <c:pt idx="4">
                    <c:v>1.676305461424021E-2</c:v>
                  </c:pt>
                  <c:pt idx="5">
                    <c:v>1.2449899597988734E-2</c:v>
                  </c:pt>
                  <c:pt idx="6">
                    <c:v>7.2498275841567428E-2</c:v>
                  </c:pt>
                </c:numCache>
              </c:numRef>
            </c:plus>
            <c:minus>
              <c:numRef>
                <c:f>'12-14'!$C$33:$C$39</c:f>
                <c:numCache>
                  <c:formatCode>General</c:formatCode>
                  <c:ptCount val="7"/>
                  <c:pt idx="0">
                    <c:v>2.2360679774997894E-3</c:v>
                  </c:pt>
                  <c:pt idx="1">
                    <c:v>6.2449979983983991E-3</c:v>
                  </c:pt>
                  <c:pt idx="2">
                    <c:v>9.899494936611665E-3</c:v>
                  </c:pt>
                  <c:pt idx="3">
                    <c:v>1.5874507866387545E-2</c:v>
                  </c:pt>
                  <c:pt idx="4">
                    <c:v>1.676305461424021E-2</c:v>
                  </c:pt>
                  <c:pt idx="5">
                    <c:v>1.2449899597988734E-2</c:v>
                  </c:pt>
                  <c:pt idx="6">
                    <c:v>7.2498275841567428E-2</c:v>
                  </c:pt>
                </c:numCache>
              </c:numRef>
            </c:minus>
            <c:spPr>
              <a:noFill/>
              <a:ln w="9525">
                <a:solidFill>
                  <a:schemeClr val="tx1">
                    <a:lumMod val="65000"/>
                    <a:lumOff val="35000"/>
                  </a:schemeClr>
                </a:solidFill>
                <a:round/>
              </a:ln>
              <a:effectLst/>
            </c:spPr>
          </c:errBars>
          <c:cat>
            <c:strRef>
              <c:f>'12-14'!$A$33:$A$39</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'12-14'!$B$33:$B$39</c:f>
              <c:numCache>
                <c:formatCode>General</c:formatCode>
                <c:ptCount val="7"/>
                <c:pt idx="0">
                  <c:v>0.72</c:v>
                </c:pt>
                <c:pt idx="1">
                  <c:v>0.83199999999999996</c:v>
                </c:pt>
                <c:pt idx="2">
                  <c:v>0.37099999999999994</c:v>
                </c:pt>
                <c:pt idx="3">
                  <c:v>0.83399999999999996</c:v>
                </c:pt>
                <c:pt idx="4">
                  <c:v>0.69</c:v>
                </c:pt>
                <c:pt idx="5">
                  <c:v>0.83600000000000008</c:v>
                </c:pt>
                <c:pt idx="6">
                  <c:v>0.61399999999999999</c:v>
                </c:pt>
              </c:numCache>
            </c:numRef>
          </c:val>
          <c:extLst>
            <c:ext xmlns:c16="http://schemas.microsoft.com/office/drawing/2014/chart" uri="{C3380CC4-5D6E-409C-BE32-E72D297353CC}">
              <c16:uniqueId val="{00000002-2833-4794-93F1-B014803E7FEE}"/>
            </c:ext>
          </c:extLst>
        </c:ser>
        <c:dLbls>
          <c:dLblPos val="outEnd"/>
          <c:showLegendKey val="0"/>
          <c:showVal val="1"/>
          <c:showCatName val="0"/>
          <c:showSerName val="0"/>
          <c:showPercent val="0"/>
          <c:showBubbleSize val="0"/>
        </c:dLbls>
        <c:gapWidth val="80"/>
        <c:overlap val="25"/>
        <c:axId val="155335120"/>
        <c:axId val="155335512"/>
      </c:barChart>
      <c:catAx>
        <c:axId val="15533512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5335512"/>
        <c:crosses val="autoZero"/>
        <c:auto val="1"/>
        <c:lblAlgn val="ctr"/>
        <c:lblOffset val="100"/>
        <c:noMultiLvlLbl val="0"/>
      </c:catAx>
      <c:valAx>
        <c:axId val="155335512"/>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533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4.3854772331575363E-3"/>
                  <c:y val="-3.1349200471965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F8-4186-9449-4ADF0989D826}"/>
                </c:ext>
              </c:extLst>
            </c:dLbl>
            <c:dLbl>
              <c:idx val="1"/>
              <c:layout>
                <c:manualLayout>
                  <c:x val="0"/>
                  <c:y val="-2.546296296296296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8847112860892382E-2"/>
                      <c:h val="6.9375182268883062E-2"/>
                    </c:manualLayout>
                  </c15:layout>
                </c:ext>
                <c:ext xmlns:c16="http://schemas.microsoft.com/office/drawing/2014/chart" uri="{C3380CC4-5D6E-409C-BE32-E72D297353CC}">
                  <c16:uniqueId val="{00000000-08F8-4186-9449-4ADF0989D826}"/>
                </c:ext>
              </c:extLst>
            </c:dLbl>
            <c:dLbl>
              <c:idx val="2"/>
              <c:layout>
                <c:manualLayout>
                  <c:x val="0"/>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F8-4186-9449-4ADF0989D826}"/>
                </c:ext>
              </c:extLst>
            </c:dLbl>
            <c:dLbl>
              <c:idx val="3"/>
              <c:layout>
                <c:manualLayout>
                  <c:x val="0"/>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F8-4186-9449-4ADF0989D826}"/>
                </c:ext>
              </c:extLst>
            </c:dLbl>
            <c:dLbl>
              <c:idx val="4"/>
              <c:layout>
                <c:manualLayout>
                  <c:x val="-1.4618257443859482E-3"/>
                  <c:y val="-3.1349200471965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F8-4186-9449-4ADF0989D826}"/>
                </c:ext>
              </c:extLst>
            </c:dLbl>
            <c:dLbl>
              <c:idx val="5"/>
              <c:layout>
                <c:manualLayout>
                  <c:x val="0"/>
                  <c:y val="-4.04629314217726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F8-4186-9449-4ADF0989D826}"/>
                </c:ext>
              </c:extLst>
            </c:dLbl>
            <c:dLbl>
              <c:idx val="6"/>
              <c:layout>
                <c:manualLayout>
                  <c:x val="-2.7777777777777779E-3"/>
                  <c:y val="-9.72222222222222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F8-4186-9449-4ADF0989D8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'15'!$C$12:$C$18</c:f>
                <c:numCache>
                  <c:formatCode>General</c:formatCode>
                  <c:ptCount val="7"/>
                  <c:pt idx="0">
                    <c:v>4.1448879465169324E-3</c:v>
                  </c:pt>
                  <c:pt idx="1">
                    <c:v>8.4514794828058886E-3</c:v>
                  </c:pt>
                  <c:pt idx="2">
                    <c:v>1.8825972979367118E-2</c:v>
                  </c:pt>
                  <c:pt idx="3">
                    <c:v>2.9077098295621166E-2</c:v>
                  </c:pt>
                  <c:pt idx="4">
                    <c:v>2.6123485471044268E-2</c:v>
                  </c:pt>
                  <c:pt idx="5">
                    <c:v>1.57737949220964E-2</c:v>
                  </c:pt>
                  <c:pt idx="6">
                    <c:v>7.9696386098363603E-2</c:v>
                  </c:pt>
                </c:numCache>
              </c:numRef>
            </c:plus>
            <c:minus>
              <c:numRef>
                <c:f>'15'!$C$12:$C$18</c:f>
                <c:numCache>
                  <c:formatCode>General</c:formatCode>
                  <c:ptCount val="7"/>
                  <c:pt idx="0">
                    <c:v>4.1448879465169324E-3</c:v>
                  </c:pt>
                  <c:pt idx="1">
                    <c:v>8.4514794828058886E-3</c:v>
                  </c:pt>
                  <c:pt idx="2">
                    <c:v>1.8825972979367118E-2</c:v>
                  </c:pt>
                  <c:pt idx="3">
                    <c:v>2.9077098295621166E-2</c:v>
                  </c:pt>
                  <c:pt idx="4">
                    <c:v>2.6123485471044268E-2</c:v>
                  </c:pt>
                  <c:pt idx="5">
                    <c:v>1.57737949220964E-2</c:v>
                  </c:pt>
                  <c:pt idx="6">
                    <c:v>7.9696386098363603E-2</c:v>
                  </c:pt>
                </c:numCache>
              </c:numRef>
            </c:minus>
            <c:spPr>
              <a:noFill/>
              <a:ln w="9525">
                <a:solidFill>
                  <a:schemeClr val="tx1">
                    <a:lumMod val="65000"/>
                    <a:lumOff val="35000"/>
                  </a:schemeClr>
                </a:solidFill>
                <a:round/>
              </a:ln>
              <a:effectLst/>
            </c:spPr>
          </c:errBars>
          <c:cat>
            <c:strRef>
              <c:f>'15'!$A$12:$A$18</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'15'!$B$12:$B$18</c:f>
              <c:numCache>
                <c:formatCode>General</c:formatCode>
                <c:ptCount val="7"/>
                <c:pt idx="0">
                  <c:v>0.45351092534407855</c:v>
                </c:pt>
                <c:pt idx="1">
                  <c:v>0.5768627664869066</c:v>
                </c:pt>
                <c:pt idx="2">
                  <c:v>0.32682784736382176</c:v>
                </c:pt>
                <c:pt idx="3">
                  <c:v>0.52281996504175565</c:v>
                </c:pt>
                <c:pt idx="4">
                  <c:v>0.60466525295365037</c:v>
                </c:pt>
                <c:pt idx="5">
                  <c:v>0.47998107301448645</c:v>
                </c:pt>
                <c:pt idx="6">
                  <c:v>0.42582025677603424</c:v>
                </c:pt>
              </c:numCache>
            </c:numRef>
          </c:val>
          <c:extLst>
            <c:ext xmlns:c16="http://schemas.microsoft.com/office/drawing/2014/chart" uri="{C3380CC4-5D6E-409C-BE32-E72D297353CC}">
              <c16:uniqueId val="{00000005-08F8-4186-9449-4ADF0989D826}"/>
            </c:ext>
          </c:extLst>
        </c:ser>
        <c:dLbls>
          <c:dLblPos val="outEnd"/>
          <c:showLegendKey val="0"/>
          <c:showVal val="1"/>
          <c:showCatName val="0"/>
          <c:showSerName val="0"/>
          <c:showPercent val="0"/>
          <c:showBubbleSize val="0"/>
        </c:dLbls>
        <c:gapWidth val="80"/>
        <c:overlap val="25"/>
        <c:axId val="157268248"/>
        <c:axId val="157268640"/>
      </c:barChart>
      <c:catAx>
        <c:axId val="157268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7268640"/>
        <c:crosses val="autoZero"/>
        <c:auto val="1"/>
        <c:lblAlgn val="ctr"/>
        <c:lblOffset val="100"/>
        <c:noMultiLvlLbl val="0"/>
      </c:catAx>
      <c:valAx>
        <c:axId val="1572686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726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2.31481481481482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67-472C-A41A-CD05F796D033}"/>
                </c:ext>
              </c:extLst>
            </c:dLbl>
            <c:dLbl>
              <c:idx val="1"/>
              <c:layout>
                <c:manualLayout>
                  <c:x val="0"/>
                  <c:y val="-2.31481481481482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7-472C-A41A-CD05F796D033}"/>
                </c:ext>
              </c:extLst>
            </c:dLbl>
            <c:dLbl>
              <c:idx val="4"/>
              <c:layout>
                <c:manualLayout>
                  <c:x val="0"/>
                  <c:y val="-1.5281647992171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67-472C-A41A-CD05F796D033}"/>
                </c:ext>
              </c:extLst>
            </c:dLbl>
            <c:dLbl>
              <c:idx val="6"/>
              <c:layout>
                <c:manualLayout>
                  <c:x val="-1.0185067526415994E-16"/>
                  <c:y val="-5.5555555555555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67-472C-A41A-CD05F796D03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'16-19'!$Q$2:$Q$8</c:f>
                <c:numCache>
                  <c:formatCode>General</c:formatCode>
                  <c:ptCount val="7"/>
                  <c:pt idx="0">
                    <c:v>1E-3</c:v>
                  </c:pt>
                  <c:pt idx="1">
                    <c:v>1E-3</c:v>
                  </c:pt>
                  <c:pt idx="2">
                    <c:v>7.0000000000000001E-3</c:v>
                  </c:pt>
                  <c:pt idx="3">
                    <c:v>4.0000000000000001E-3</c:v>
                  </c:pt>
                  <c:pt idx="4">
                    <c:v>1.0999999999999999E-2</c:v>
                  </c:pt>
                  <c:pt idx="5">
                    <c:v>5.0000000000000001E-3</c:v>
                  </c:pt>
                  <c:pt idx="6">
                    <c:v>2.7E-2</c:v>
                  </c:pt>
                </c:numCache>
              </c:numRef>
            </c:plus>
            <c:minus>
              <c:numRef>
                <c:f>'16-19'!$Q$2:$Q$8</c:f>
                <c:numCache>
                  <c:formatCode>General</c:formatCode>
                  <c:ptCount val="7"/>
                  <c:pt idx="0">
                    <c:v>1E-3</c:v>
                  </c:pt>
                  <c:pt idx="1">
                    <c:v>1E-3</c:v>
                  </c:pt>
                  <c:pt idx="2">
                    <c:v>7.0000000000000001E-3</c:v>
                  </c:pt>
                  <c:pt idx="3">
                    <c:v>4.0000000000000001E-3</c:v>
                  </c:pt>
                  <c:pt idx="4">
                    <c:v>1.0999999999999999E-2</c:v>
                  </c:pt>
                  <c:pt idx="5">
                    <c:v>5.0000000000000001E-3</c:v>
                  </c:pt>
                  <c:pt idx="6">
                    <c:v>2.7E-2</c:v>
                  </c:pt>
                </c:numCache>
              </c:numRef>
            </c:minus>
            <c:spPr>
              <a:noFill/>
              <a:ln w="9525">
                <a:solidFill>
                  <a:schemeClr val="tx1">
                    <a:lumMod val="65000"/>
                    <a:lumOff val="35000"/>
                  </a:schemeClr>
                </a:solidFill>
                <a:round/>
              </a:ln>
              <a:effectLst/>
            </c:spPr>
          </c:errBars>
          <c:cat>
            <c:strRef>
              <c:f>'16-19'!$O$2:$O$8</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'16-19'!$P$2:$P$8</c:f>
              <c:numCache>
                <c:formatCode>General</c:formatCode>
                <c:ptCount val="7"/>
                <c:pt idx="0">
                  <c:v>1.7999999999999999E-2</c:v>
                </c:pt>
                <c:pt idx="1">
                  <c:v>7.0000000000000001E-3</c:v>
                </c:pt>
                <c:pt idx="2">
                  <c:v>0.32700000000000001</c:v>
                </c:pt>
                <c:pt idx="3">
                  <c:v>2.1000000000000001E-2</c:v>
                </c:pt>
                <c:pt idx="4">
                  <c:v>0.28399999999999997</c:v>
                </c:pt>
                <c:pt idx="5">
                  <c:v>0.19600000000000001</c:v>
                </c:pt>
                <c:pt idx="6">
                  <c:v>0.11899999999999999</c:v>
                </c:pt>
              </c:numCache>
            </c:numRef>
          </c:val>
          <c:extLst>
            <c:ext xmlns:c16="http://schemas.microsoft.com/office/drawing/2014/chart" uri="{C3380CC4-5D6E-409C-BE32-E72D297353CC}">
              <c16:uniqueId val="{00000003-C867-472C-A41A-CD05F796D033}"/>
            </c:ext>
          </c:extLst>
        </c:ser>
        <c:dLbls>
          <c:dLblPos val="outEnd"/>
          <c:showLegendKey val="0"/>
          <c:showVal val="1"/>
          <c:showCatName val="0"/>
          <c:showSerName val="0"/>
          <c:showPercent val="0"/>
          <c:showBubbleSize val="0"/>
        </c:dLbls>
        <c:gapWidth val="80"/>
        <c:overlap val="25"/>
        <c:axId val="157271776"/>
        <c:axId val="157493232"/>
      </c:barChart>
      <c:catAx>
        <c:axId val="1572717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7493232"/>
        <c:crosses val="autoZero"/>
        <c:auto val="1"/>
        <c:lblAlgn val="ctr"/>
        <c:lblOffset val="100"/>
        <c:noMultiLvlLbl val="0"/>
      </c:catAx>
      <c:valAx>
        <c:axId val="1574932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72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503142903643E-2"/>
          <c:y val="5.5555555555555552E-2"/>
          <c:w val="0.90385969795103915"/>
          <c:h val="0.81851870427024642"/>
        </c:manualLayout>
      </c:layout>
      <c:barChart>
        <c:barDir val="col"/>
        <c:grouping val="clustered"/>
        <c:varyColors val="0"/>
        <c:ser>
          <c:idx val="0"/>
          <c:order val="0"/>
          <c:spPr>
            <a:solidFill>
              <a:schemeClr val="accent1">
                <a:lumMod val="75000"/>
                <a:alpha val="70000"/>
              </a:schemeClr>
            </a:solidFill>
            <a:ln>
              <a:noFill/>
            </a:ln>
            <a:effectLst/>
          </c:spPr>
          <c:invertIfNegative val="0"/>
          <c:dLbls>
            <c:dLbl>
              <c:idx val="2"/>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1-491D-84F2-25CA1B03BA5F}"/>
                </c:ext>
              </c:extLst>
            </c:dLbl>
            <c:dLbl>
              <c:idx val="3"/>
              <c:layout>
                <c:manualLayout>
                  <c:x val="-5.5753803601674169E-17"/>
                  <c:y val="-1.7373377829244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31-491D-84F2-25CA1B03BA5F}"/>
                </c:ext>
              </c:extLst>
            </c:dLbl>
            <c:dLbl>
              <c:idx val="4"/>
              <c:layout>
                <c:manualLayout>
                  <c:x val="3.041151691329218E-3"/>
                  <c:y val="-2.31645037723257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31-491D-84F2-25CA1B03BA5F}"/>
                </c:ext>
              </c:extLst>
            </c:dLbl>
            <c:dLbl>
              <c:idx val="5"/>
              <c:layout>
                <c:manualLayout>
                  <c:x val="-2.7777448519228521E-3"/>
                  <c:y val="-2.2592003093464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31-491D-84F2-25CA1B03BA5F}"/>
                </c:ext>
              </c:extLst>
            </c:dLbl>
            <c:dLbl>
              <c:idx val="6"/>
              <c:layout>
                <c:manualLayout>
                  <c:x val="-2.7777448519228521E-3"/>
                  <c:y val="-6.13467194981510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31-491D-84F2-25CA1B03BA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'16-19'!$C$12:$C$18</c:f>
                <c:numCache>
                  <c:formatCode>General</c:formatCode>
                  <c:ptCount val="7"/>
                  <c:pt idx="0">
                    <c:v>2.1548543029207955E-3</c:v>
                  </c:pt>
                  <c:pt idx="1">
                    <c:v>5.5596734825126455E-3</c:v>
                  </c:pt>
                  <c:pt idx="2">
                    <c:v>1.0933022488535572E-2</c:v>
                  </c:pt>
                  <c:pt idx="3">
                    <c:v>1.2043278322215599E-2</c:v>
                  </c:pt>
                  <c:pt idx="4">
                    <c:v>1.8208028646545634E-2</c:v>
                  </c:pt>
                  <c:pt idx="5">
                    <c:v>9.2655034404697956E-3</c:v>
                  </c:pt>
                  <c:pt idx="6">
                    <c:v>5.7056987547781102E-2</c:v>
                  </c:pt>
                </c:numCache>
              </c:numRef>
            </c:plus>
            <c:minus>
              <c:numRef>
                <c:f>'16-19'!$C$12:$C$18</c:f>
                <c:numCache>
                  <c:formatCode>General</c:formatCode>
                  <c:ptCount val="7"/>
                  <c:pt idx="0">
                    <c:v>2.1548543029207955E-3</c:v>
                  </c:pt>
                  <c:pt idx="1">
                    <c:v>5.5596734825126455E-3</c:v>
                  </c:pt>
                  <c:pt idx="2">
                    <c:v>1.0933022488535572E-2</c:v>
                  </c:pt>
                  <c:pt idx="3">
                    <c:v>1.2043278322215599E-2</c:v>
                  </c:pt>
                  <c:pt idx="4">
                    <c:v>1.8208028646545634E-2</c:v>
                  </c:pt>
                  <c:pt idx="5">
                    <c:v>9.2655034404697956E-3</c:v>
                  </c:pt>
                  <c:pt idx="6">
                    <c:v>5.7056987547781102E-2</c:v>
                  </c:pt>
                </c:numCache>
              </c:numRef>
            </c:minus>
            <c:spPr>
              <a:noFill/>
              <a:ln w="9525">
                <a:solidFill>
                  <a:schemeClr val="tx1">
                    <a:lumMod val="65000"/>
                    <a:lumOff val="35000"/>
                  </a:schemeClr>
                </a:solidFill>
                <a:round/>
              </a:ln>
              <a:effectLst/>
            </c:spPr>
          </c:errBars>
          <c:cat>
            <c:strRef>
              <c:f>'16-19'!$A$12:$A$18</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'16-19'!$B$12:$B$18</c:f>
              <c:numCache>
                <c:formatCode>General</c:formatCode>
                <c:ptCount val="7"/>
                <c:pt idx="0">
                  <c:v>0.20284895762314606</c:v>
                </c:pt>
                <c:pt idx="1">
                  <c:v>0.54935757246481876</c:v>
                </c:pt>
                <c:pt idx="2">
                  <c:v>0.33506212899455601</c:v>
                </c:pt>
                <c:pt idx="3">
                  <c:v>0.36590865305714715</c:v>
                </c:pt>
                <c:pt idx="4">
                  <c:v>0.35125331349114075</c:v>
                </c:pt>
                <c:pt idx="5">
                  <c:v>0.40004039304185951</c:v>
                </c:pt>
                <c:pt idx="6">
                  <c:v>0.4222673091554654</c:v>
                </c:pt>
              </c:numCache>
            </c:numRef>
          </c:val>
          <c:extLst>
            <c:ext xmlns:c16="http://schemas.microsoft.com/office/drawing/2014/chart" uri="{C3380CC4-5D6E-409C-BE32-E72D297353CC}">
              <c16:uniqueId val="{00000003-3931-491D-84F2-25CA1B03BA5F}"/>
            </c:ext>
          </c:extLst>
        </c:ser>
        <c:dLbls>
          <c:dLblPos val="outEnd"/>
          <c:showLegendKey val="0"/>
          <c:showVal val="1"/>
          <c:showCatName val="0"/>
          <c:showSerName val="0"/>
          <c:showPercent val="0"/>
          <c:showBubbleSize val="0"/>
        </c:dLbls>
        <c:gapWidth val="80"/>
        <c:overlap val="25"/>
        <c:axId val="157269424"/>
        <c:axId val="157269816"/>
      </c:barChart>
      <c:catAx>
        <c:axId val="1572694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7269816"/>
        <c:crosses val="autoZero"/>
        <c:auto val="1"/>
        <c:lblAlgn val="ctr"/>
        <c:lblOffset val="100"/>
        <c:noMultiLvlLbl val="0"/>
      </c:catAx>
      <c:valAx>
        <c:axId val="15726981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726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6219331279239E-2"/>
          <c:y val="4.6296296296296294E-2"/>
          <c:w val="0.92938348739016319"/>
          <c:h val="0.86422406165643761"/>
        </c:manualLayout>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0"/>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12-41C8-BC36-4A7CF9D55648}"/>
                </c:ext>
              </c:extLst>
            </c:dLbl>
            <c:dLbl>
              <c:idx val="2"/>
              <c:layout>
                <c:manualLayout>
                  <c:x val="-9.2257400569041702E-3"/>
                  <c:y val="-4.83342696754512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12-41C8-BC36-4A7CF9D55648}"/>
                </c:ext>
              </c:extLst>
            </c:dLbl>
            <c:dLbl>
              <c:idx val="3"/>
              <c:layout>
                <c:manualLayout>
                  <c:x val="0"/>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12-41C8-BC36-4A7CF9D55648}"/>
                </c:ext>
              </c:extLst>
            </c:dLbl>
            <c:dLbl>
              <c:idx val="4"/>
              <c:layout>
                <c:manualLayout>
                  <c:x val="-6.1504933712695602E-3"/>
                  <c:y val="-3.27974075727030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12-41C8-BC36-4A7CF9D55648}"/>
                </c:ext>
              </c:extLst>
            </c:dLbl>
            <c:dLbl>
              <c:idx val="5"/>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912-41C8-BC36-4A7CF9D55648}"/>
                </c:ext>
              </c:extLst>
            </c:dLbl>
            <c:dLbl>
              <c:idx val="6"/>
              <c:layout>
                <c:manualLayout>
                  <c:x val="7.6881167140868088E-3"/>
                  <c:y val="-0.119112342976835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12-41C8-BC36-4A7CF9D556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'16-19'!$K$2:$K$8</c:f>
                <c:numCache>
                  <c:formatCode>General</c:formatCode>
                  <c:ptCount val="7"/>
                  <c:pt idx="0">
                    <c:v>1E-3</c:v>
                  </c:pt>
                  <c:pt idx="1">
                    <c:v>4.0000000000000001E-3</c:v>
                  </c:pt>
                  <c:pt idx="2">
                    <c:v>5.0000000000000001E-3</c:v>
                  </c:pt>
                  <c:pt idx="3">
                    <c:v>8.0000000000000002E-3</c:v>
                  </c:pt>
                  <c:pt idx="4">
                    <c:v>8.0000000000000002E-3</c:v>
                  </c:pt>
                  <c:pt idx="5">
                    <c:v>6.0000000000000001E-3</c:v>
                  </c:pt>
                  <c:pt idx="6">
                    <c:v>3.4000000000000002E-2</c:v>
                  </c:pt>
                </c:numCache>
              </c:numRef>
            </c:plus>
            <c:minus>
              <c:numRef>
                <c:f>'16-19'!$K$2:$K$8</c:f>
                <c:numCache>
                  <c:formatCode>General</c:formatCode>
                  <c:ptCount val="7"/>
                  <c:pt idx="0">
                    <c:v>1E-3</c:v>
                  </c:pt>
                  <c:pt idx="1">
                    <c:v>4.0000000000000001E-3</c:v>
                  </c:pt>
                  <c:pt idx="2">
                    <c:v>5.0000000000000001E-3</c:v>
                  </c:pt>
                  <c:pt idx="3">
                    <c:v>8.0000000000000002E-3</c:v>
                  </c:pt>
                  <c:pt idx="4">
                    <c:v>8.0000000000000002E-3</c:v>
                  </c:pt>
                  <c:pt idx="5">
                    <c:v>6.0000000000000001E-3</c:v>
                  </c:pt>
                  <c:pt idx="6">
                    <c:v>3.4000000000000002E-2</c:v>
                  </c:pt>
                </c:numCache>
              </c:numRef>
            </c:minus>
            <c:spPr>
              <a:noFill/>
              <a:ln w="9525">
                <a:solidFill>
                  <a:schemeClr val="tx1">
                    <a:lumMod val="65000"/>
                    <a:lumOff val="35000"/>
                  </a:schemeClr>
                </a:solidFill>
                <a:round/>
              </a:ln>
              <a:effectLst/>
            </c:spPr>
          </c:errBars>
          <c:cat>
            <c:strRef>
              <c:f>'16-19'!$I$2:$I$8</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'16-19'!$J$2:$J$8</c:f>
              <c:numCache>
                <c:formatCode>General</c:formatCode>
                <c:ptCount val="7"/>
                <c:pt idx="0">
                  <c:v>5.8000000000000003E-2</c:v>
                </c:pt>
                <c:pt idx="1">
                  <c:v>0.20799999999999999</c:v>
                </c:pt>
                <c:pt idx="2">
                  <c:v>6.9000000000000006E-2</c:v>
                </c:pt>
                <c:pt idx="3">
                  <c:v>0.122</c:v>
                </c:pt>
                <c:pt idx="4">
                  <c:v>7.2999999999999995E-2</c:v>
                </c:pt>
                <c:pt idx="5">
                  <c:v>0.09</c:v>
                </c:pt>
                <c:pt idx="6">
                  <c:v>8.7999999999999995E-2</c:v>
                </c:pt>
              </c:numCache>
            </c:numRef>
          </c:val>
          <c:extLst>
            <c:ext xmlns:c16="http://schemas.microsoft.com/office/drawing/2014/chart" uri="{C3380CC4-5D6E-409C-BE32-E72D297353CC}">
              <c16:uniqueId val="{00000004-C912-41C8-BC36-4A7CF9D55648}"/>
            </c:ext>
          </c:extLst>
        </c:ser>
        <c:dLbls>
          <c:dLblPos val="outEnd"/>
          <c:showLegendKey val="0"/>
          <c:showVal val="1"/>
          <c:showCatName val="0"/>
          <c:showSerName val="0"/>
          <c:showPercent val="0"/>
          <c:showBubbleSize val="0"/>
        </c:dLbls>
        <c:gapWidth val="80"/>
        <c:overlap val="25"/>
        <c:axId val="157270600"/>
        <c:axId val="157270992"/>
      </c:barChart>
      <c:catAx>
        <c:axId val="1572706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7270992"/>
        <c:crosses val="autoZero"/>
        <c:auto val="1"/>
        <c:lblAlgn val="ctr"/>
        <c:lblOffset val="100"/>
        <c:noMultiLvlLbl val="0"/>
      </c:catAx>
      <c:valAx>
        <c:axId val="15727099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7270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4.1970389394568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D7-4CEA-9137-FB5BA1F3E389}"/>
                </c:ext>
              </c:extLst>
            </c:dLbl>
            <c:dLbl>
              <c:idx val="1"/>
              <c:layout>
                <c:manualLayout>
                  <c:x val="0"/>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D7-4CEA-9137-FB5BA1F3E389}"/>
                </c:ext>
              </c:extLst>
            </c:dLbl>
            <c:dLbl>
              <c:idx val="2"/>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D7-4CEA-9137-FB5BA1F3E389}"/>
                </c:ext>
              </c:extLst>
            </c:dLbl>
            <c:dLbl>
              <c:idx val="3"/>
              <c:layout>
                <c:manualLayout>
                  <c:x val="0"/>
                  <c:y val="-1.751185497426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D7-4CEA-9137-FB5BA1F3E389}"/>
                </c:ext>
              </c:extLst>
            </c:dLbl>
            <c:dLbl>
              <c:idx val="4"/>
              <c:layout>
                <c:manualLayout>
                  <c:x val="0"/>
                  <c:y val="-1.75912112399441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D7-4CEA-9137-FB5BA1F3E389}"/>
                </c:ext>
              </c:extLst>
            </c:dLbl>
            <c:dLbl>
              <c:idx val="5"/>
              <c:layout>
                <c:manualLayout>
                  <c:x val="-1.0185067526415994E-16"/>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D7-4CEA-9137-FB5BA1F3E389}"/>
                </c:ext>
              </c:extLst>
            </c:dLbl>
            <c:dLbl>
              <c:idx val="6"/>
              <c:layout>
                <c:manualLayout>
                  <c:x val="-4.4749072220188141E-3"/>
                  <c:y val="-0.101320721758507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D7-4CEA-9137-FB5BA1F3E38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'16-19'!$U$18:$U$24</c:f>
                <c:numCache>
                  <c:formatCode>General</c:formatCode>
                  <c:ptCount val="7"/>
                  <c:pt idx="0">
                    <c:v>2.2360679774997894E-3</c:v>
                  </c:pt>
                  <c:pt idx="1">
                    <c:v>4.1231056256176603E-3</c:v>
                  </c:pt>
                  <c:pt idx="2">
                    <c:v>8.0622577482985496E-3</c:v>
                  </c:pt>
                  <c:pt idx="3">
                    <c:v>9.0553851381374156E-3</c:v>
                  </c:pt>
                  <c:pt idx="4">
                    <c:v>1.0816653826391968E-2</c:v>
                  </c:pt>
                  <c:pt idx="5">
                    <c:v>6.0827625302982196E-3</c:v>
                  </c:pt>
                  <c:pt idx="6">
                    <c:v>4.0804411526206327E-2</c:v>
                  </c:pt>
                </c:numCache>
              </c:numRef>
            </c:plus>
            <c:minus>
              <c:numRef>
                <c:f>'16-19'!$U$18:$U$24</c:f>
                <c:numCache>
                  <c:formatCode>General</c:formatCode>
                  <c:ptCount val="7"/>
                  <c:pt idx="0">
                    <c:v>2.2360679774997894E-3</c:v>
                  </c:pt>
                  <c:pt idx="1">
                    <c:v>4.1231056256176603E-3</c:v>
                  </c:pt>
                  <c:pt idx="2">
                    <c:v>8.0622577482985496E-3</c:v>
                  </c:pt>
                  <c:pt idx="3">
                    <c:v>9.0553851381374156E-3</c:v>
                  </c:pt>
                  <c:pt idx="4">
                    <c:v>1.0816653826391968E-2</c:v>
                  </c:pt>
                  <c:pt idx="5">
                    <c:v>6.0827625302982196E-3</c:v>
                  </c:pt>
                  <c:pt idx="6">
                    <c:v>4.0804411526206327E-2</c:v>
                  </c:pt>
                </c:numCache>
              </c:numRef>
            </c:minus>
            <c:spPr>
              <a:noFill/>
              <a:ln w="9525">
                <a:solidFill>
                  <a:schemeClr val="tx1">
                    <a:lumMod val="65000"/>
                    <a:lumOff val="35000"/>
                  </a:schemeClr>
                </a:solidFill>
                <a:round/>
              </a:ln>
              <a:effectLst/>
            </c:spPr>
          </c:errBars>
          <c:cat>
            <c:strRef>
              <c:f>'16-19'!$S$18:$S$24</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'16-19'!$T$18:$T$24</c:f>
              <c:numCache>
                <c:formatCode>General</c:formatCode>
                <c:ptCount val="7"/>
                <c:pt idx="0">
                  <c:v>0.13100000000000001</c:v>
                </c:pt>
                <c:pt idx="1">
                  <c:v>0.2</c:v>
                </c:pt>
                <c:pt idx="2">
                  <c:v>0.20299999999999999</c:v>
                </c:pt>
                <c:pt idx="3">
                  <c:v>0.19600000000000001</c:v>
                </c:pt>
                <c:pt idx="4">
                  <c:v>0.16500000000000001</c:v>
                </c:pt>
                <c:pt idx="5">
                  <c:v>0.187</c:v>
                </c:pt>
                <c:pt idx="6">
                  <c:v>0.20499999999999999</c:v>
                </c:pt>
              </c:numCache>
            </c:numRef>
          </c:val>
          <c:extLst>
            <c:ext xmlns:c16="http://schemas.microsoft.com/office/drawing/2014/chart" uri="{C3380CC4-5D6E-409C-BE32-E72D297353CC}">
              <c16:uniqueId val="{00000004-FBD7-4CEA-9137-FB5BA1F3E389}"/>
            </c:ext>
          </c:extLst>
        </c:ser>
        <c:dLbls>
          <c:dLblPos val="outEnd"/>
          <c:showLegendKey val="0"/>
          <c:showVal val="1"/>
          <c:showCatName val="0"/>
          <c:showSerName val="0"/>
          <c:showPercent val="0"/>
          <c:showBubbleSize val="0"/>
        </c:dLbls>
        <c:gapWidth val="80"/>
        <c:overlap val="25"/>
        <c:axId val="157494016"/>
        <c:axId val="157494408"/>
      </c:barChart>
      <c:catAx>
        <c:axId val="1574940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7494408"/>
        <c:crosses val="autoZero"/>
        <c:auto val="1"/>
        <c:lblAlgn val="ctr"/>
        <c:lblOffset val="100"/>
        <c:noMultiLvlLbl val="0"/>
      </c:catAx>
      <c:valAx>
        <c:axId val="15749440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749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3316215907791E-2"/>
          <c:y val="2.7704122272275786E-2"/>
          <c:w val="0.89973591616265358"/>
          <c:h val="0.74810335103554881"/>
        </c:manualLayout>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2.6143790849673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C-4434-934E-974AAEDD9A01}"/>
                </c:ext>
              </c:extLst>
            </c:dLbl>
            <c:dLbl>
              <c:idx val="2"/>
              <c:layout>
                <c:manualLayout>
                  <c:x val="-1.8518521218798662E-3"/>
                  <c:y val="-4.90196078431372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C-4434-934E-974AAEDD9A01}"/>
                </c:ext>
              </c:extLst>
            </c:dLbl>
            <c:dLbl>
              <c:idx val="3"/>
              <c:layout>
                <c:manualLayout>
                  <c:x val="3.7037042437596643E-3"/>
                  <c:y val="-6.53594771241830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AC-4434-934E-974AAEDD9A01}"/>
                </c:ext>
              </c:extLst>
            </c:dLbl>
            <c:dLbl>
              <c:idx val="4"/>
              <c:layout>
                <c:manualLayout>
                  <c:x val="-3.7037771513237215E-3"/>
                  <c:y val="-0.15849673202614381"/>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6240750399642806E-2"/>
                      <c:h val="8.0424836601307184E-2"/>
                    </c:manualLayout>
                  </c15:layout>
                </c:ext>
                <c:ext xmlns:c16="http://schemas.microsoft.com/office/drawing/2014/chart" uri="{C3380CC4-5D6E-409C-BE32-E72D297353CC}">
                  <c16:uniqueId val="{00000003-C4AC-4434-934E-974AAEDD9A01}"/>
                </c:ext>
              </c:extLst>
            </c:dLbl>
            <c:dLbl>
              <c:idx val="5"/>
              <c:layout>
                <c:manualLayout>
                  <c:x val="-1.8518521218798662E-3"/>
                  <c:y val="-0.117647058823529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AC-4434-934E-974AAEDD9A01}"/>
                </c:ext>
              </c:extLst>
            </c:dLbl>
            <c:dLbl>
              <c:idx val="6"/>
              <c:layout>
                <c:manualLayout>
                  <c:x val="-1.3580092015403889E-16"/>
                  <c:y val="-9.1503267973856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AC-4434-934E-974AAEDD9A0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'Self Reported Fair or Poor '!$B$8:$I$8</c:f>
                <c:numCache>
                  <c:formatCode>General</c:formatCode>
                  <c:ptCount val="8"/>
                  <c:pt idx="0">
                    <c:v>6.000000000000014E-3</c:v>
                  </c:pt>
                  <c:pt idx="1">
                    <c:v>6.000000000000014E-3</c:v>
                  </c:pt>
                  <c:pt idx="2">
                    <c:v>0.02</c:v>
                  </c:pt>
                  <c:pt idx="3">
                    <c:v>0.04</c:v>
                  </c:pt>
                  <c:pt idx="4">
                    <c:v>7.1000000000000008E-2</c:v>
                  </c:pt>
                  <c:pt idx="5">
                    <c:v>5.2000000000000025E-2</c:v>
                  </c:pt>
                  <c:pt idx="6">
                    <c:v>4.4000000000000018E-2</c:v>
                  </c:pt>
                  <c:pt idx="7">
                    <c:v>4.4999999999999998E-2</c:v>
                  </c:pt>
                </c:numCache>
              </c:numRef>
            </c:plus>
            <c:minus>
              <c:numRef>
                <c:f>'Self Reported Fair or Poor '!$B$7:$I$7</c:f>
                <c:numCache>
                  <c:formatCode>General</c:formatCode>
                  <c:ptCount val="8"/>
                  <c:pt idx="0">
                    <c:v>5.9999999999999784E-3</c:v>
                  </c:pt>
                  <c:pt idx="1">
                    <c:v>6.9999999999999932E-3</c:v>
                  </c:pt>
                  <c:pt idx="2">
                    <c:v>1.8999999999999986E-2</c:v>
                  </c:pt>
                  <c:pt idx="3">
                    <c:v>2.5000000000000001E-2</c:v>
                  </c:pt>
                  <c:pt idx="4">
                    <c:v>5.8999999999999983E-2</c:v>
                  </c:pt>
                  <c:pt idx="5">
                    <c:v>4.1999999999999996E-2</c:v>
                  </c:pt>
                  <c:pt idx="6">
                    <c:v>3.7999999999999971E-2</c:v>
                  </c:pt>
                  <c:pt idx="7">
                    <c:v>4.1000000000000016E-2</c:v>
                  </c:pt>
                </c:numCache>
              </c:numRef>
            </c:minus>
            <c:spPr>
              <a:noFill/>
              <a:ln w="9525">
                <a:solidFill>
                  <a:schemeClr val="tx1">
                    <a:lumMod val="65000"/>
                    <a:lumOff val="35000"/>
                  </a:schemeClr>
                </a:solidFill>
                <a:round/>
              </a:ln>
              <a:effectLst/>
            </c:spPr>
          </c:errBars>
          <c:cat>
            <c:strRef>
              <c:f>'Self Reported Fair or Poor '!$C$5:$I$5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'Self Reported Fair or Poor '!$C$6:$I$6</c:f>
              <c:numCache>
                <c:formatCode>0.0%</c:formatCode>
                <c:ptCount val="7"/>
                <c:pt idx="0">
                  <c:v>0.152</c:v>
                </c:pt>
                <c:pt idx="1">
                  <c:v>0.245</c:v>
                </c:pt>
                <c:pt idx="2">
                  <c:v>6.6000000000000003E-2</c:v>
                </c:pt>
                <c:pt idx="3">
                  <c:v>0.24399999999999999</c:v>
                </c:pt>
                <c:pt idx="4">
                  <c:v>0.16899999999999998</c:v>
                </c:pt>
                <c:pt idx="5">
                  <c:v>0.214</c:v>
                </c:pt>
                <c:pt idx="6">
                  <c:v>0.27</c:v>
                </c:pt>
              </c:numCache>
            </c:numRef>
          </c:val>
          <c:extLst>
            <c:ext xmlns:c16="http://schemas.microsoft.com/office/drawing/2014/chart" uri="{C3380CC4-5D6E-409C-BE32-E72D297353CC}">
              <c16:uniqueId val="{00000006-C4AC-4434-934E-974AAEDD9A01}"/>
            </c:ext>
          </c:extLst>
        </c:ser>
        <c:dLbls>
          <c:showLegendKey val="0"/>
          <c:showVal val="0"/>
          <c:showCatName val="0"/>
          <c:showSerName val="0"/>
          <c:showPercent val="0"/>
          <c:showBubbleSize val="0"/>
        </c:dLbls>
        <c:gapWidth val="80"/>
        <c:overlap val="25"/>
        <c:axId val="614081480"/>
        <c:axId val="614081872"/>
      </c:barChart>
      <c:catAx>
        <c:axId val="61408148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14081872"/>
        <c:crosses val="autoZero"/>
        <c:auto val="1"/>
        <c:lblAlgn val="ctr"/>
        <c:lblOffset val="100"/>
        <c:noMultiLvlLbl val="0"/>
      </c:catAx>
      <c:valAx>
        <c:axId val="61408187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1408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3.663003663003663E-3"/>
                  <c:y val="-4.01841933735104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0-43B8-BB2A-67888A6EBE1A}"/>
                </c:ext>
              </c:extLst>
            </c:dLbl>
            <c:dLbl>
              <c:idx val="2"/>
              <c:layout>
                <c:manualLayout>
                  <c:x val="0"/>
                  <c:y val="-8.03683867470209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E0-43B8-BB2A-67888A6EBE1A}"/>
                </c:ext>
              </c:extLst>
            </c:dLbl>
            <c:dLbl>
              <c:idx val="3"/>
              <c:layout>
                <c:manualLayout>
                  <c:x val="-5.4945776008768809E-3"/>
                  <c:y val="-0.13897033541672379"/>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512820512820508E-2"/>
                      <c:h val="6.2318986556752526E-2"/>
                    </c:manualLayout>
                  </c15:layout>
                </c:ext>
                <c:ext xmlns:c16="http://schemas.microsoft.com/office/drawing/2014/chart" uri="{C3380CC4-5D6E-409C-BE32-E72D297353CC}">
                  <c16:uniqueId val="{00000002-C6E0-43B8-BB2A-67888A6EBE1A}"/>
                </c:ext>
              </c:extLst>
            </c:dLbl>
            <c:dLbl>
              <c:idx val="4"/>
              <c:layout>
                <c:manualLayout>
                  <c:x val="-1.8315018315018315E-3"/>
                  <c:y val="-0.110506531777153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E0-43B8-BB2A-67888A6EBE1A}"/>
                </c:ext>
              </c:extLst>
            </c:dLbl>
            <c:dLbl>
              <c:idx val="5"/>
              <c:layout>
                <c:manualLayout>
                  <c:x val="1.8315018315018315E-3"/>
                  <c:y val="-7.70197039658951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E0-43B8-BB2A-67888A6EBE1A}"/>
                </c:ext>
              </c:extLst>
            </c:dLbl>
            <c:dLbl>
              <c:idx val="6"/>
              <c:layout>
                <c:manualLayout>
                  <c:x val="0"/>
                  <c:y val="-8.3717069528146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E0-43B8-BB2A-67888A6EBE1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'Unhealthy Physical days'!$C$8:$I$8</c:f>
                <c:numCache>
                  <c:formatCode>General</c:formatCode>
                  <c:ptCount val="7"/>
                  <c:pt idx="0">
                    <c:v>6.9999999999999932E-3</c:v>
                  </c:pt>
                  <c:pt idx="1">
                    <c:v>1.900000000000002E-2</c:v>
                  </c:pt>
                  <c:pt idx="2">
                    <c:v>4.6000000000000013E-2</c:v>
                  </c:pt>
                  <c:pt idx="3">
                    <c:v>7.4999999999999997E-2</c:v>
                  </c:pt>
                  <c:pt idx="4">
                    <c:v>5.599999999999998E-2</c:v>
                  </c:pt>
                  <c:pt idx="5">
                    <c:v>4.1999999999999996E-2</c:v>
                  </c:pt>
                  <c:pt idx="6">
                    <c:v>4.6999999999999993E-2</c:v>
                  </c:pt>
                </c:numCache>
              </c:numRef>
            </c:plus>
            <c:minus>
              <c:numRef>
                <c:f>'Unhealthy Physical days'!$C$7:$I$7</c:f>
                <c:numCache>
                  <c:formatCode>General</c:formatCode>
                  <c:ptCount val="7"/>
                  <c:pt idx="0">
                    <c:v>6.9999999999999932E-3</c:v>
                  </c:pt>
                  <c:pt idx="1">
                    <c:v>1.6999999999999994E-2</c:v>
                  </c:pt>
                  <c:pt idx="2">
                    <c:v>3.5999999999999997E-2</c:v>
                  </c:pt>
                  <c:pt idx="3">
                    <c:v>6.3999999999999987E-2</c:v>
                  </c:pt>
                  <c:pt idx="4">
                    <c:v>4.4000000000000004E-2</c:v>
                  </c:pt>
                  <c:pt idx="5">
                    <c:v>3.6999999999999991E-2</c:v>
                  </c:pt>
                  <c:pt idx="6">
                    <c:v>4.0999999999999981E-2</c:v>
                  </c:pt>
                </c:numCache>
              </c:numRef>
            </c:minus>
            <c:spPr>
              <a:noFill/>
              <a:ln w="9525">
                <a:solidFill>
                  <a:schemeClr val="tx1">
                    <a:lumMod val="65000"/>
                    <a:lumOff val="35000"/>
                  </a:schemeClr>
                </a:solidFill>
                <a:round/>
              </a:ln>
              <a:effectLst/>
            </c:spPr>
          </c:errBars>
          <c:cat>
            <c:strRef>
              <c:f>'Unhealthy Physical days'!$C$5:$I$5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'Unhealthy Physical days'!$C$6:$I$6</c:f>
              <c:numCache>
                <c:formatCode>0.0%</c:formatCode>
                <c:ptCount val="7"/>
                <c:pt idx="0">
                  <c:v>0.16500000000000001</c:v>
                </c:pt>
                <c:pt idx="1">
                  <c:v>0.184</c:v>
                </c:pt>
                <c:pt idx="2">
                  <c:v>0.127</c:v>
                </c:pt>
                <c:pt idx="3">
                  <c:v>0.26500000000000001</c:v>
                </c:pt>
                <c:pt idx="4">
                  <c:v>0.16800000000000001</c:v>
                </c:pt>
                <c:pt idx="5">
                  <c:v>0.19800000000000001</c:v>
                </c:pt>
                <c:pt idx="6">
                  <c:v>0.23699999999999999</c:v>
                </c:pt>
              </c:numCache>
            </c:numRef>
          </c:val>
          <c:extLst>
            <c:ext xmlns:c16="http://schemas.microsoft.com/office/drawing/2014/chart" uri="{C3380CC4-5D6E-409C-BE32-E72D297353CC}">
              <c16:uniqueId val="{00000006-C6E0-43B8-BB2A-67888A6EBE1A}"/>
            </c:ext>
          </c:extLst>
        </c:ser>
        <c:dLbls>
          <c:dLblPos val="outEnd"/>
          <c:showLegendKey val="0"/>
          <c:showVal val="1"/>
          <c:showCatName val="0"/>
          <c:showSerName val="0"/>
          <c:showPercent val="0"/>
          <c:showBubbleSize val="0"/>
        </c:dLbls>
        <c:gapWidth val="80"/>
        <c:overlap val="25"/>
        <c:axId val="614082656"/>
        <c:axId val="614083048"/>
      </c:barChart>
      <c:catAx>
        <c:axId val="6140826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14083048"/>
        <c:crosses val="autoZero"/>
        <c:auto val="1"/>
        <c:lblAlgn val="ctr"/>
        <c:lblOffset val="100"/>
        <c:noMultiLvlLbl val="0"/>
      </c:catAx>
      <c:valAx>
        <c:axId val="61408304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1408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02-4B34-B9D7-C6FFB784DF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02-4B34-B9D7-C6FFB784DFA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Sheet1!$H$4:$H$5</c:f>
              <c:strCache>
                <c:ptCount val="2"/>
                <c:pt idx="0">
                  <c:v>Arab American</c:v>
                </c:pt>
                <c:pt idx="1">
                  <c:v>Other</c:v>
                </c:pt>
              </c:strCache>
            </c:strRef>
          </c:cat>
          <c:val>
            <c:numRef>
              <c:f>Sheet1!$I$4:$I$5</c:f>
              <c:numCache>
                <c:formatCode>0.00%</c:formatCode>
                <c:ptCount val="2"/>
                <c:pt idx="0">
                  <c:v>1.795130710261807E-2</c:v>
                </c:pt>
                <c:pt idx="1">
                  <c:v>0.98199999999999998</c:v>
                </c:pt>
              </c:numCache>
            </c:numRef>
          </c:val>
          <c:extLst>
            <c:ext xmlns:c16="http://schemas.microsoft.com/office/drawing/2014/chart" uri="{C3380CC4-5D6E-409C-BE32-E72D297353CC}">
              <c16:uniqueId val="{00000004-7602-4B34-B9D7-C6FFB784DF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2.34407732871163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51-4E25-B5F1-7AA86104054C}"/>
                </c:ext>
              </c:extLst>
            </c:dLbl>
            <c:dLbl>
              <c:idx val="1"/>
              <c:layout>
                <c:manualLayout>
                  <c:x val="-3.6630047195076103E-3"/>
                  <c:y val="-2.0092091388956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51-4E25-B5F1-7AA86104054C}"/>
                </c:ext>
              </c:extLst>
            </c:dLbl>
            <c:dLbl>
              <c:idx val="2"/>
              <c:layout>
                <c:manualLayout>
                  <c:x val="0"/>
                  <c:y val="-7.03223198613488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51-4E25-B5F1-7AA86104054C}"/>
                </c:ext>
              </c:extLst>
            </c:dLbl>
            <c:dLbl>
              <c:idx val="3"/>
              <c:layout>
                <c:manualLayout>
                  <c:x val="-5.4945070792613649E-3"/>
                  <c:y val="-0.170782776806132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51-4E25-B5F1-7AA86104054C}"/>
                </c:ext>
              </c:extLst>
            </c:dLbl>
            <c:dLbl>
              <c:idx val="4"/>
              <c:layout>
                <c:manualLayout>
                  <c:x val="-1.8315023597537884E-3"/>
                  <c:y val="-0.107157820741102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51-4E25-B5F1-7AA86104054C}"/>
                </c:ext>
              </c:extLst>
            </c:dLbl>
            <c:dLbl>
              <c:idx val="5"/>
              <c:layout>
                <c:manualLayout>
                  <c:x val="1.8315023597537884E-3"/>
                  <c:y val="-7.70196836576676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51-4E25-B5F1-7AA86104054C}"/>
                </c:ext>
              </c:extLst>
            </c:dLbl>
            <c:dLbl>
              <c:idx val="6"/>
              <c:layout>
                <c:manualLayout>
                  <c:x val="-3.6630047195075769E-3"/>
                  <c:y val="-8.03683655558271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51-4E25-B5F1-7AA8610405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'Unhealthy Mental Days'!$C$8:$I$8</c:f>
                <c:numCache>
                  <c:formatCode>General</c:formatCode>
                  <c:ptCount val="7"/>
                  <c:pt idx="0">
                    <c:v>8.0000000000000071E-3</c:v>
                  </c:pt>
                  <c:pt idx="1">
                    <c:v>2.1000000000000015E-2</c:v>
                  </c:pt>
                  <c:pt idx="2">
                    <c:v>3.8000000000000006E-2</c:v>
                  </c:pt>
                  <c:pt idx="3">
                    <c:v>9.3999999999999986E-2</c:v>
                  </c:pt>
                  <c:pt idx="4">
                    <c:v>5.9000000000000025E-2</c:v>
                  </c:pt>
                  <c:pt idx="5">
                    <c:v>4.1000000000000016E-2</c:v>
                  </c:pt>
                  <c:pt idx="6">
                    <c:v>4.8000000000000008E-2</c:v>
                  </c:pt>
                </c:numCache>
              </c:numRef>
            </c:plus>
            <c:minus>
              <c:numRef>
                <c:f>'Unhealthy Mental Days'!$C$7:$I$7</c:f>
                <c:numCache>
                  <c:formatCode>General</c:formatCode>
                  <c:ptCount val="7"/>
                  <c:pt idx="0">
                    <c:v>6.9999999999999932E-3</c:v>
                  </c:pt>
                  <c:pt idx="1">
                    <c:v>1.8000000000000006E-2</c:v>
                  </c:pt>
                  <c:pt idx="2">
                    <c:v>3.0999999999999996E-2</c:v>
                  </c:pt>
                  <c:pt idx="3">
                    <c:v>7.8000000000000014E-2</c:v>
                  </c:pt>
                  <c:pt idx="4">
                    <c:v>4.5999999999999978E-2</c:v>
                  </c:pt>
                  <c:pt idx="5">
                    <c:v>3.5999999999999976E-2</c:v>
                  </c:pt>
                  <c:pt idx="6">
                    <c:v>4.1000000000000016E-2</c:v>
                  </c:pt>
                </c:numCache>
              </c:numRef>
            </c:minus>
            <c:spPr>
              <a:noFill/>
              <a:ln w="9525">
                <a:solidFill>
                  <a:schemeClr val="tx1">
                    <a:lumMod val="65000"/>
                    <a:lumOff val="35000"/>
                  </a:schemeClr>
                </a:solidFill>
                <a:round/>
              </a:ln>
              <a:effectLst/>
            </c:spPr>
          </c:errBars>
          <c:cat>
            <c:strRef>
              <c:f>'Unhealthy Mental Days'!$C$5:$I$5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'Unhealthy Mental Days'!$C$6:$I$6</c:f>
              <c:numCache>
                <c:formatCode>0.0%</c:formatCode>
                <c:ptCount val="7"/>
                <c:pt idx="0">
                  <c:v>0.17399999999999999</c:v>
                </c:pt>
                <c:pt idx="1">
                  <c:v>0.19</c:v>
                </c:pt>
                <c:pt idx="2">
                  <c:v>0.13699999999999998</c:v>
                </c:pt>
                <c:pt idx="3">
                  <c:v>0.26600000000000001</c:v>
                </c:pt>
                <c:pt idx="4">
                  <c:v>0.16899999999999998</c:v>
                </c:pt>
                <c:pt idx="5">
                  <c:v>0.19699999999999998</c:v>
                </c:pt>
                <c:pt idx="6">
                  <c:v>0.22800000000000001</c:v>
                </c:pt>
              </c:numCache>
            </c:numRef>
          </c:val>
          <c:extLst>
            <c:ext xmlns:c16="http://schemas.microsoft.com/office/drawing/2014/chart" uri="{C3380CC4-5D6E-409C-BE32-E72D297353CC}">
              <c16:uniqueId val="{00000007-C651-4E25-B5F1-7AA86104054C}"/>
            </c:ext>
          </c:extLst>
        </c:ser>
        <c:dLbls>
          <c:dLblPos val="outEnd"/>
          <c:showLegendKey val="0"/>
          <c:showVal val="1"/>
          <c:showCatName val="0"/>
          <c:showSerName val="0"/>
          <c:showPercent val="0"/>
          <c:showBubbleSize val="0"/>
        </c:dLbls>
        <c:gapWidth val="80"/>
        <c:overlap val="25"/>
        <c:axId val="614083832"/>
        <c:axId val="614084224"/>
      </c:barChart>
      <c:catAx>
        <c:axId val="614083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14084224"/>
        <c:crosses val="autoZero"/>
        <c:auto val="1"/>
        <c:lblAlgn val="ctr"/>
        <c:lblOffset val="100"/>
        <c:noMultiLvlLbl val="0"/>
      </c:catAx>
      <c:valAx>
        <c:axId val="61408422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1408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3.663003663003663E-3"/>
                  <c:y val="-3.788476716653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AB-49B7-B668-D741FBECA746}"/>
                </c:ext>
              </c:extLst>
            </c:dLbl>
            <c:dLbl>
              <c:idx val="2"/>
              <c:layout>
                <c:manualLayout>
                  <c:x val="0"/>
                  <c:y val="-5.36700868192581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B-49B7-B668-D741FBECA746}"/>
                </c:ext>
              </c:extLst>
            </c:dLbl>
            <c:dLbl>
              <c:idx val="3"/>
              <c:layout>
                <c:manualLayout>
                  <c:x val="3.6630036630035958E-3"/>
                  <c:y val="-0.10734017363851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AB-49B7-B668-D741FBECA746}"/>
                </c:ext>
              </c:extLst>
            </c:dLbl>
            <c:dLbl>
              <c:idx val="4"/>
              <c:layout>
                <c:manualLayout>
                  <c:x val="-3.6630757693749821E-3"/>
                  <c:y val="-0.1083383510884668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5512820512820508E-2"/>
                      <c:h val="5.5595895816890291E-2"/>
                    </c:manualLayout>
                  </c15:layout>
                </c:ext>
                <c:ext xmlns:c16="http://schemas.microsoft.com/office/drawing/2014/chart" uri="{C3380CC4-5D6E-409C-BE32-E72D297353CC}">
                  <c16:uniqueId val="{00000003-55AB-49B7-B668-D741FBECA746}"/>
                </c:ext>
              </c:extLst>
            </c:dLbl>
            <c:dLbl>
              <c:idx val="5"/>
              <c:layout>
                <c:manualLayout>
                  <c:x val="1.8315018315018315E-3"/>
                  <c:y val="-5.68271507498026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AB-49B7-B668-D741FBECA746}"/>
                </c:ext>
              </c:extLst>
            </c:dLbl>
            <c:dLbl>
              <c:idx val="6"/>
              <c:layout>
                <c:manualLayout>
                  <c:x val="-3.663003663003663E-3"/>
                  <c:y val="-6.94554064719810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AB-49B7-B668-D741FBECA7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Obesity!$C$8:$I$8</c:f>
                <c:numCache>
                  <c:formatCode>General</c:formatCode>
                  <c:ptCount val="7"/>
                  <c:pt idx="0">
                    <c:v>8.0000000000000071E-3</c:v>
                  </c:pt>
                  <c:pt idx="1">
                    <c:v>2.3000000000000041E-2</c:v>
                  </c:pt>
                  <c:pt idx="2">
                    <c:v>4.1000000000000016E-2</c:v>
                  </c:pt>
                  <c:pt idx="3">
                    <c:v>8.1000000000000016E-2</c:v>
                  </c:pt>
                  <c:pt idx="4">
                    <c:v>5.800000000000001E-2</c:v>
                  </c:pt>
                  <c:pt idx="5">
                    <c:v>0.05</c:v>
                  </c:pt>
                  <c:pt idx="6">
                    <c:v>0.05</c:v>
                  </c:pt>
                </c:numCache>
              </c:numRef>
            </c:plus>
            <c:minus>
              <c:numRef>
                <c:f>Obesity!$C$7:$I$7</c:f>
                <c:numCache>
                  <c:formatCode>General</c:formatCode>
                  <c:ptCount val="7"/>
                  <c:pt idx="0">
                    <c:v>8.9999999999999854E-3</c:v>
                  </c:pt>
                  <c:pt idx="1">
                    <c:v>2.3999999999999987E-2</c:v>
                  </c:pt>
                  <c:pt idx="2">
                    <c:v>3.1999999999999994E-2</c:v>
                  </c:pt>
                  <c:pt idx="3">
                    <c:v>7.1999999999999995E-2</c:v>
                  </c:pt>
                  <c:pt idx="4">
                    <c:v>4.9000000000000023E-2</c:v>
                  </c:pt>
                  <c:pt idx="5">
                    <c:v>4.8999999999999988E-2</c:v>
                  </c:pt>
                  <c:pt idx="6">
                    <c:v>4.7000000000000028E-2</c:v>
                  </c:pt>
                </c:numCache>
              </c:numRef>
            </c:minus>
            <c:spPr>
              <a:noFill/>
              <a:ln w="9525">
                <a:solidFill>
                  <a:schemeClr val="tx1">
                    <a:lumMod val="65000"/>
                    <a:lumOff val="35000"/>
                  </a:schemeClr>
                </a:solidFill>
                <a:round/>
              </a:ln>
              <a:effectLst/>
            </c:spPr>
          </c:errBars>
          <c:cat>
            <c:strRef>
              <c:f>Obesity!$C$5:$I$5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Obesity!$C$6:$I$6</c:f>
              <c:numCache>
                <c:formatCode>0.0%</c:formatCode>
                <c:ptCount val="7"/>
                <c:pt idx="0">
                  <c:v>0.30499999999999999</c:v>
                </c:pt>
                <c:pt idx="1">
                  <c:v>0.37799999999999995</c:v>
                </c:pt>
                <c:pt idx="2">
                  <c:v>0.12</c:v>
                </c:pt>
                <c:pt idx="3">
                  <c:v>0.34399999999999997</c:v>
                </c:pt>
                <c:pt idx="4">
                  <c:v>0.22800000000000001</c:v>
                </c:pt>
                <c:pt idx="5">
                  <c:v>0.40399999999999997</c:v>
                </c:pt>
                <c:pt idx="6">
                  <c:v>0.35700000000000004</c:v>
                </c:pt>
              </c:numCache>
            </c:numRef>
          </c:val>
          <c:extLst>
            <c:ext xmlns:c16="http://schemas.microsoft.com/office/drawing/2014/chart" uri="{C3380CC4-5D6E-409C-BE32-E72D297353CC}">
              <c16:uniqueId val="{00000006-55AB-49B7-B668-D741FBECA746}"/>
            </c:ext>
          </c:extLst>
        </c:ser>
        <c:dLbls>
          <c:dLblPos val="outEnd"/>
          <c:showLegendKey val="0"/>
          <c:showVal val="1"/>
          <c:showCatName val="0"/>
          <c:showSerName val="0"/>
          <c:showPercent val="0"/>
          <c:showBubbleSize val="0"/>
        </c:dLbls>
        <c:gapWidth val="80"/>
        <c:overlap val="25"/>
        <c:axId val="614085008"/>
        <c:axId val="614085400"/>
      </c:barChart>
      <c:catAx>
        <c:axId val="61408500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14085400"/>
        <c:crosses val="autoZero"/>
        <c:auto val="1"/>
        <c:lblAlgn val="ctr"/>
        <c:lblOffset val="100"/>
        <c:noMultiLvlLbl val="0"/>
      </c:catAx>
      <c:valAx>
        <c:axId val="61408540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1408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1.5354711363465725E-3"/>
                  <c:y val="-3.51111865760994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E3-4C7A-8FA3-C1673CE09FA4}"/>
                </c:ext>
              </c:extLst>
            </c:dLbl>
            <c:dLbl>
              <c:idx val="1"/>
              <c:layout>
                <c:manualLayout>
                  <c:x val="1.811594461313795E-3"/>
                  <c:y val="-2.25352141238250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E3-4C7A-8FA3-C1673CE09FA4}"/>
                </c:ext>
              </c:extLst>
            </c:dLbl>
            <c:dLbl>
              <c:idx val="2"/>
              <c:layout>
                <c:manualLayout>
                  <c:x val="-5.5222554450889527E-4"/>
                  <c:y val="-7.404036910980470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4923802547116894E-2"/>
                      <c:h val="6.0303462944450832E-2"/>
                    </c:manualLayout>
                  </c15:layout>
                </c:ext>
                <c:ext xmlns:c16="http://schemas.microsoft.com/office/drawing/2014/chart" uri="{C3380CC4-5D6E-409C-BE32-E72D297353CC}">
                  <c16:uniqueId val="{00000001-5AE3-4C7A-8FA3-C1673CE09FA4}"/>
                </c:ext>
              </c:extLst>
            </c:dLbl>
            <c:dLbl>
              <c:idx val="3"/>
              <c:layout>
                <c:manualLayout>
                  <c:x val="-6.6424362908265168E-17"/>
                  <c:y val="-0.115895386922528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3-4C7A-8FA3-C1673CE09FA4}"/>
                </c:ext>
              </c:extLst>
            </c:dLbl>
            <c:dLbl>
              <c:idx val="4"/>
              <c:layout>
                <c:manualLayout>
                  <c:x val="0"/>
                  <c:y val="-7.0824958674878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E3-4C7A-8FA3-C1673CE09FA4}"/>
                </c:ext>
              </c:extLst>
            </c:dLbl>
            <c:dLbl>
              <c:idx val="5"/>
              <c:layout>
                <c:manualLayout>
                  <c:x val="4.5290957876465178E-3"/>
                  <c:y val="-6.965135559361058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661232834250945E-2"/>
                      <c:h val="6.9569425316551317E-2"/>
                    </c:manualLayout>
                  </c15:layout>
                </c:ext>
                <c:ext xmlns:c16="http://schemas.microsoft.com/office/drawing/2014/chart" uri="{C3380CC4-5D6E-409C-BE32-E72D297353CC}">
                  <c16:uniqueId val="{00000004-5AE3-4C7A-8FA3-C1673CE09FA4}"/>
                </c:ext>
              </c:extLst>
            </c:dLbl>
            <c:dLbl>
              <c:idx val="6"/>
              <c:layout>
                <c:manualLayout>
                  <c:x val="3.6231889226275237E-3"/>
                  <c:y val="-5.1509060854457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E3-4C7A-8FA3-C1673CE09F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'No Leisure Time PA'!$C$8:$I$8</c:f>
                <c:numCache>
                  <c:formatCode>General</c:formatCode>
                  <c:ptCount val="7"/>
                  <c:pt idx="0">
                    <c:v>8.0000000000000071E-3</c:v>
                  </c:pt>
                  <c:pt idx="1">
                    <c:v>2.2999999999999972E-2</c:v>
                  </c:pt>
                  <c:pt idx="2">
                    <c:v>5.2999999999999971E-2</c:v>
                  </c:pt>
                  <c:pt idx="3">
                    <c:v>9.7000000000000031E-2</c:v>
                  </c:pt>
                  <c:pt idx="4">
                    <c:v>6.1000000000000013E-2</c:v>
                  </c:pt>
                  <c:pt idx="5">
                    <c:v>6.699999999999999E-2</c:v>
                  </c:pt>
                  <c:pt idx="6">
                    <c:v>4.4999999999999998E-2</c:v>
                  </c:pt>
                </c:numCache>
              </c:numRef>
            </c:plus>
            <c:minus>
              <c:numRef>
                <c:f>'No Leisure Time PA'!$C$7:$I$7</c:f>
                <c:numCache>
                  <c:formatCode>General</c:formatCode>
                  <c:ptCount val="7"/>
                  <c:pt idx="0">
                    <c:v>7.9999999999999724E-3</c:v>
                  </c:pt>
                  <c:pt idx="1">
                    <c:v>2.3000000000000007E-2</c:v>
                  </c:pt>
                  <c:pt idx="2">
                    <c:v>4.4000000000000018E-2</c:v>
                  </c:pt>
                  <c:pt idx="3">
                    <c:v>8.7999999999999967E-2</c:v>
                  </c:pt>
                  <c:pt idx="4">
                    <c:v>5.5E-2</c:v>
                  </c:pt>
                  <c:pt idx="5">
                    <c:v>4.9000000000000023E-2</c:v>
                  </c:pt>
                  <c:pt idx="6">
                    <c:v>0.04</c:v>
                  </c:pt>
                </c:numCache>
              </c:numRef>
            </c:minus>
            <c:spPr>
              <a:noFill/>
              <a:ln w="9525">
                <a:solidFill>
                  <a:schemeClr val="tx1">
                    <a:lumMod val="65000"/>
                    <a:lumOff val="35000"/>
                  </a:schemeClr>
                </a:solidFill>
                <a:round/>
              </a:ln>
              <a:effectLst/>
            </c:spPr>
          </c:errBars>
          <c:cat>
            <c:strRef>
              <c:f>'No Leisure Time PA'!$C$5:$I$5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'No Leisure Time PA'!$C$6:$I$6</c:f>
              <c:numCache>
                <c:formatCode>0.0%</c:formatCode>
                <c:ptCount val="7"/>
                <c:pt idx="0">
                  <c:v>0.22399999999999998</c:v>
                </c:pt>
                <c:pt idx="1">
                  <c:v>0.316</c:v>
                </c:pt>
                <c:pt idx="2">
                  <c:v>0.18100000000000002</c:v>
                </c:pt>
                <c:pt idx="3">
                  <c:v>0.39299999999999996</c:v>
                </c:pt>
                <c:pt idx="4">
                  <c:v>0.29899999999999999</c:v>
                </c:pt>
                <c:pt idx="5">
                  <c:v>0.29299999999999998</c:v>
                </c:pt>
                <c:pt idx="6">
                  <c:v>0.245</c:v>
                </c:pt>
              </c:numCache>
            </c:numRef>
          </c:val>
          <c:extLst>
            <c:ext xmlns:c16="http://schemas.microsoft.com/office/drawing/2014/chart" uri="{C3380CC4-5D6E-409C-BE32-E72D297353CC}">
              <c16:uniqueId val="{00000006-5AE3-4C7A-8FA3-C1673CE09FA4}"/>
            </c:ext>
          </c:extLst>
        </c:ser>
        <c:dLbls>
          <c:dLblPos val="outEnd"/>
          <c:showLegendKey val="0"/>
          <c:showVal val="1"/>
          <c:showCatName val="0"/>
          <c:showSerName val="0"/>
          <c:showPercent val="0"/>
          <c:showBubbleSize val="0"/>
        </c:dLbls>
        <c:gapWidth val="80"/>
        <c:overlap val="25"/>
        <c:axId val="614086184"/>
        <c:axId val="614086576"/>
      </c:barChart>
      <c:catAx>
        <c:axId val="6140861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14086576"/>
        <c:crosses val="autoZero"/>
        <c:auto val="1"/>
        <c:lblAlgn val="ctr"/>
        <c:lblOffset val="100"/>
        <c:noMultiLvlLbl val="0"/>
      </c:catAx>
      <c:valAx>
        <c:axId val="6140865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14086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1.6713957566339477E-17"/>
                  <c:y val="-1.60965855973328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3-42A0-8E59-075203FD8157}"/>
                </c:ext>
              </c:extLst>
            </c:dLbl>
            <c:dLbl>
              <c:idx val="1"/>
              <c:layout>
                <c:manualLayout>
                  <c:x val="3.6467237776153182E-3"/>
                  <c:y val="-3.86318054335989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3-42A0-8E59-075203FD8157}"/>
                </c:ext>
              </c:extLst>
            </c:dLbl>
            <c:dLbl>
              <c:idx val="2"/>
              <c:layout>
                <c:manualLayout>
                  <c:x val="1.8233618888076591E-3"/>
                  <c:y val="-3.86318054335989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03-42A0-8E59-075203FD8157}"/>
                </c:ext>
              </c:extLst>
            </c:dLbl>
            <c:dLbl>
              <c:idx val="3"/>
              <c:layout>
                <c:manualLayout>
                  <c:x val="-6.6855830265357909E-17"/>
                  <c:y val="-7.7263610867197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03-42A0-8E59-075203FD8157}"/>
                </c:ext>
              </c:extLst>
            </c:dLbl>
            <c:dLbl>
              <c:idx val="4"/>
              <c:layout>
                <c:manualLayout>
                  <c:x val="-3.6467237776154522E-3"/>
                  <c:y val="-6.11670252698650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03-42A0-8E59-075203FD8157}"/>
                </c:ext>
              </c:extLst>
            </c:dLbl>
            <c:dLbl>
              <c:idx val="5"/>
              <c:layout>
                <c:manualLayout>
                  <c:x val="0"/>
                  <c:y val="-3.5412488314132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03-42A0-8E59-075203FD8157}"/>
                </c:ext>
              </c:extLst>
            </c:dLbl>
            <c:dLbl>
              <c:idx val="6"/>
              <c:layout>
                <c:manualLayout>
                  <c:x val="-1.3371166053071582E-16"/>
                  <c:y val="-4.828975679199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03-42A0-8E59-075203FD815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'current smoking'!$C$8:$I$8</c:f>
                <c:numCache>
                  <c:formatCode>General</c:formatCode>
                  <c:ptCount val="7"/>
                  <c:pt idx="0">
                    <c:v>9.0000000000000219E-3</c:v>
                  </c:pt>
                  <c:pt idx="1">
                    <c:v>2.1999999999999992E-2</c:v>
                  </c:pt>
                  <c:pt idx="2">
                    <c:v>3.5000000000000003E-2</c:v>
                  </c:pt>
                  <c:pt idx="3">
                    <c:v>9.1999999999999957E-2</c:v>
                  </c:pt>
                  <c:pt idx="4">
                    <c:v>6.1000000000000013E-2</c:v>
                  </c:pt>
                  <c:pt idx="5">
                    <c:v>3.6999999999999991E-2</c:v>
                  </c:pt>
                  <c:pt idx="6">
                    <c:v>4.6000000000000013E-2</c:v>
                  </c:pt>
                </c:numCache>
              </c:numRef>
            </c:plus>
            <c:minus>
              <c:numRef>
                <c:f>'current smoking'!$C$7:$I$7</c:f>
                <c:numCache>
                  <c:formatCode>General</c:formatCode>
                  <c:ptCount val="7"/>
                  <c:pt idx="0">
                    <c:v>7.9999999999999724E-3</c:v>
                  </c:pt>
                  <c:pt idx="1">
                    <c:v>2.1999999999999992E-2</c:v>
                  </c:pt>
                  <c:pt idx="2">
                    <c:v>2.3999999999999994E-2</c:v>
                  </c:pt>
                  <c:pt idx="3">
                    <c:v>9.1000000000000011E-2</c:v>
                  </c:pt>
                  <c:pt idx="4">
                    <c:v>5.0999999999999976E-2</c:v>
                  </c:pt>
                  <c:pt idx="5">
                    <c:v>3.3999999999999989E-2</c:v>
                  </c:pt>
                  <c:pt idx="6">
                    <c:v>4.2999999999999969E-2</c:v>
                  </c:pt>
                </c:numCache>
              </c:numRef>
            </c:minus>
            <c:spPr>
              <a:noFill/>
              <a:ln w="9525">
                <a:solidFill>
                  <a:schemeClr val="tx1">
                    <a:lumMod val="65000"/>
                    <a:lumOff val="35000"/>
                  </a:schemeClr>
                </a:solidFill>
                <a:round/>
              </a:ln>
              <a:effectLst/>
            </c:spPr>
          </c:errBars>
          <c:cat>
            <c:strRef>
              <c:f>'current smoking'!$C$5:$I$5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'current smoking'!$C$6:$I$6</c:f>
              <c:numCache>
                <c:formatCode>0.0%</c:formatCode>
                <c:ptCount val="7"/>
                <c:pt idx="0">
                  <c:v>0.214</c:v>
                </c:pt>
                <c:pt idx="1">
                  <c:v>0.248</c:v>
                </c:pt>
                <c:pt idx="2">
                  <c:v>8.1000000000000003E-2</c:v>
                </c:pt>
                <c:pt idx="3">
                  <c:v>0.48599999999999999</c:v>
                </c:pt>
                <c:pt idx="4">
                  <c:v>0.22399999999999998</c:v>
                </c:pt>
                <c:pt idx="5">
                  <c:v>0.20499999999999999</c:v>
                </c:pt>
                <c:pt idx="6">
                  <c:v>0.309</c:v>
                </c:pt>
              </c:numCache>
            </c:numRef>
          </c:val>
          <c:extLst>
            <c:ext xmlns:c16="http://schemas.microsoft.com/office/drawing/2014/chart" uri="{C3380CC4-5D6E-409C-BE32-E72D297353CC}">
              <c16:uniqueId val="{00000007-A303-42A0-8E59-075203FD8157}"/>
            </c:ext>
          </c:extLst>
        </c:ser>
        <c:dLbls>
          <c:dLblPos val="outEnd"/>
          <c:showLegendKey val="0"/>
          <c:showVal val="1"/>
          <c:showCatName val="0"/>
          <c:showSerName val="0"/>
          <c:showPercent val="0"/>
          <c:showBubbleSize val="0"/>
        </c:dLbls>
        <c:gapWidth val="80"/>
        <c:overlap val="25"/>
        <c:axId val="614087360"/>
        <c:axId val="622415904"/>
      </c:barChart>
      <c:catAx>
        <c:axId val="6140873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22415904"/>
        <c:crosses val="autoZero"/>
        <c:auto val="1"/>
        <c:lblAlgn val="ctr"/>
        <c:lblOffset val="100"/>
        <c:noMultiLvlLbl val="0"/>
      </c:catAx>
      <c:valAx>
        <c:axId val="62241590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14087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3.788476716653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79-426C-89E4-837BB80CF2CA}"/>
                </c:ext>
              </c:extLst>
            </c:dLbl>
            <c:dLbl>
              <c:idx val="1"/>
              <c:layout>
                <c:manualLayout>
                  <c:x val="-3.6630041912555436E-3"/>
                  <c:y val="-4.73559589581689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79-426C-89E4-837BB80CF2CA}"/>
                </c:ext>
              </c:extLst>
            </c:dLbl>
            <c:dLbl>
              <c:idx val="2"/>
              <c:layout>
                <c:manualLayout>
                  <c:x val="3.6630041912554764E-3"/>
                  <c:y val="-4.419889502762442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4404697644241246E-2"/>
                      <c:h val="6.5067087608524074E-2"/>
                    </c:manualLayout>
                  </c15:layout>
                </c:ext>
                <c:ext xmlns:c16="http://schemas.microsoft.com/office/drawing/2014/chart" uri="{C3380CC4-5D6E-409C-BE32-E72D297353CC}">
                  <c16:uniqueId val="{00000002-4279-426C-89E4-837BB80CF2CA}"/>
                </c:ext>
              </c:extLst>
            </c:dLbl>
            <c:dLbl>
              <c:idx val="3"/>
              <c:layout>
                <c:manualLayout>
                  <c:x val="3.6630041912554764E-3"/>
                  <c:y val="-0.1894238358326756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79-426C-89E4-837BB80CF2CA}"/>
                </c:ext>
              </c:extLst>
            </c:dLbl>
            <c:dLbl>
              <c:idx val="4"/>
              <c:layout>
                <c:manualLayout>
                  <c:x val="-1.8315020956277718E-3"/>
                  <c:y val="-0.151539068666140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79-426C-89E4-837BB80CF2CA}"/>
                </c:ext>
              </c:extLst>
            </c:dLbl>
            <c:dLbl>
              <c:idx val="5"/>
              <c:layout>
                <c:manualLayout>
                  <c:x val="-7.3260083825110872E-3"/>
                  <c:y val="-0.119968429360694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79-426C-89E4-837BB80CF2CA}"/>
                </c:ext>
              </c:extLst>
            </c:dLbl>
            <c:dLbl>
              <c:idx val="6"/>
              <c:layout>
                <c:manualLayout>
                  <c:x val="-3.6630041912555436E-3"/>
                  <c:y val="-9.78689818468824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79-426C-89E4-837BB80CF2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'Binge Drinking'!$C$8:$I$8</c:f>
                <c:numCache>
                  <c:formatCode>General</c:formatCode>
                  <c:ptCount val="7"/>
                  <c:pt idx="0">
                    <c:v>7.9999999999999724E-3</c:v>
                  </c:pt>
                  <c:pt idx="1">
                    <c:v>0.02</c:v>
                  </c:pt>
                  <c:pt idx="2">
                    <c:v>2.0999999999999998E-2</c:v>
                  </c:pt>
                  <c:pt idx="3">
                    <c:v>8.299999999999999E-2</c:v>
                  </c:pt>
                  <c:pt idx="4">
                    <c:v>4.6999999999999993E-2</c:v>
                  </c:pt>
                  <c:pt idx="5">
                    <c:v>4.6999999999999993E-2</c:v>
                  </c:pt>
                  <c:pt idx="6">
                    <c:v>4.4999999999999998E-2</c:v>
                  </c:pt>
                </c:numCache>
              </c:numRef>
            </c:plus>
            <c:minus>
              <c:numRef>
                <c:f>'Binge Drinking'!$C$7:$I$7</c:f>
                <c:numCache>
                  <c:formatCode>General</c:formatCode>
                  <c:ptCount val="7"/>
                  <c:pt idx="0">
                    <c:v>9.0000000000000219E-3</c:v>
                  </c:pt>
                  <c:pt idx="1">
                    <c:v>1.7000000000000012E-2</c:v>
                  </c:pt>
                  <c:pt idx="2">
                    <c:v>0.01</c:v>
                  </c:pt>
                  <c:pt idx="3">
                    <c:v>5.800000000000001E-2</c:v>
                  </c:pt>
                  <c:pt idx="4">
                    <c:v>3.6999999999999991E-2</c:v>
                  </c:pt>
                  <c:pt idx="5">
                    <c:v>4.0999999999999981E-2</c:v>
                  </c:pt>
                  <c:pt idx="6">
                    <c:v>3.8000000000000006E-2</c:v>
                  </c:pt>
                </c:numCache>
              </c:numRef>
            </c:minus>
            <c:spPr>
              <a:noFill/>
              <a:ln w="9525">
                <a:solidFill>
                  <a:schemeClr val="tx1">
                    <a:lumMod val="65000"/>
                    <a:lumOff val="35000"/>
                  </a:schemeClr>
                </a:solidFill>
                <a:round/>
              </a:ln>
              <a:effectLst/>
            </c:spPr>
          </c:errBars>
          <c:cat>
            <c:strRef>
              <c:f>'Binge Drinking'!$C$5:$I$5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'Binge Drinking'!$C$6:$I$6</c:f>
              <c:numCache>
                <c:formatCode>0.0%</c:formatCode>
                <c:ptCount val="7"/>
                <c:pt idx="0">
                  <c:v>0.221</c:v>
                </c:pt>
                <c:pt idx="1">
                  <c:v>0.14800000000000002</c:v>
                </c:pt>
                <c:pt idx="2">
                  <c:v>0.02</c:v>
                </c:pt>
                <c:pt idx="3">
                  <c:v>0.159</c:v>
                </c:pt>
                <c:pt idx="4">
                  <c:v>0.13500000000000001</c:v>
                </c:pt>
                <c:pt idx="5">
                  <c:v>0.21199999999999999</c:v>
                </c:pt>
                <c:pt idx="6">
                  <c:v>0.18100000000000002</c:v>
                </c:pt>
              </c:numCache>
            </c:numRef>
          </c:val>
          <c:extLst>
            <c:ext xmlns:c16="http://schemas.microsoft.com/office/drawing/2014/chart" uri="{C3380CC4-5D6E-409C-BE32-E72D297353CC}">
              <c16:uniqueId val="{00000007-4279-426C-89E4-837BB80CF2CA}"/>
            </c:ext>
          </c:extLst>
        </c:ser>
        <c:dLbls>
          <c:dLblPos val="outEnd"/>
          <c:showLegendKey val="0"/>
          <c:showVal val="1"/>
          <c:showCatName val="0"/>
          <c:showSerName val="0"/>
          <c:showPercent val="0"/>
          <c:showBubbleSize val="0"/>
        </c:dLbls>
        <c:gapWidth val="80"/>
        <c:overlap val="25"/>
        <c:axId val="622416688"/>
        <c:axId val="622417080"/>
      </c:barChart>
      <c:catAx>
        <c:axId val="6224166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22417080"/>
        <c:crosses val="autoZero"/>
        <c:auto val="1"/>
        <c:lblAlgn val="ctr"/>
        <c:lblOffset val="100"/>
        <c:noMultiLvlLbl val="0"/>
      </c:catAx>
      <c:valAx>
        <c:axId val="62241708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2241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c:spPr>
          <c:invertIfNegative val="0"/>
          <c:errBars>
            <c:errBarType val="both"/>
            <c:errValType val="cust"/>
            <c:noEndCap val="0"/>
            <c:plus>
              <c:numRef>
                <c:f>Sheet1!$C$12:$C$19</c:f>
                <c:numCache>
                  <c:formatCode>General</c:formatCode>
                  <c:ptCount val="8"/>
                  <c:pt idx="0">
                    <c:v>1.2999999999999984E-2</c:v>
                  </c:pt>
                  <c:pt idx="1">
                    <c:v>1.5000000000000013E-2</c:v>
                  </c:pt>
                  <c:pt idx="2">
                    <c:v>4.4000000000000011E-2</c:v>
                  </c:pt>
                  <c:pt idx="3">
                    <c:v>8.1000000000000003E-2</c:v>
                  </c:pt>
                  <c:pt idx="4">
                    <c:v>7.8999999999999987E-2</c:v>
                  </c:pt>
                  <c:pt idx="5">
                    <c:v>0.10200000000000001</c:v>
                  </c:pt>
                  <c:pt idx="6">
                    <c:v>8.7999999999999995E-2</c:v>
                  </c:pt>
                  <c:pt idx="7">
                    <c:v>8.7000000000000022E-2</c:v>
                  </c:pt>
                </c:numCache>
              </c:numRef>
            </c:plus>
            <c:minus>
              <c:numRef>
                <c:f>Sheet1!$B$12:$B$19</c:f>
                <c:numCache>
                  <c:formatCode>General</c:formatCode>
                  <c:ptCount val="8"/>
                  <c:pt idx="0">
                    <c:v>1.3000000000000012E-2</c:v>
                  </c:pt>
                  <c:pt idx="1">
                    <c:v>1.2999999999999998E-2</c:v>
                  </c:pt>
                  <c:pt idx="2">
                    <c:v>3.7000000000000005E-2</c:v>
                  </c:pt>
                  <c:pt idx="3">
                    <c:v>3.9999999999999994E-2</c:v>
                  </c:pt>
                  <c:pt idx="4">
                    <c:v>6.0999999999999999E-2</c:v>
                  </c:pt>
                  <c:pt idx="5">
                    <c:v>6.3999999999999987E-2</c:v>
                  </c:pt>
                  <c:pt idx="6">
                    <c:v>6.9000000000000006E-2</c:v>
                  </c:pt>
                  <c:pt idx="7">
                    <c:v>5.6999999999999995E-2</c:v>
                  </c:pt>
                </c:numCache>
              </c:numRef>
            </c:minus>
            <c:spPr>
              <a:noFill/>
              <a:ln w="9525">
                <a:solidFill>
                  <a:schemeClr val="tx2">
                    <a:lumMod val="75000"/>
                    <a:lumOff val="25000"/>
                  </a:schemeClr>
                </a:solidFill>
                <a:round/>
              </a:ln>
              <a:effectLst/>
            </c:spPr>
          </c:errBars>
          <c:cat>
            <c:strRef>
              <c:f>Sheet1!$A$3:$A$9</c:f>
              <c:strCache>
                <c:ptCount val="7"/>
                <c:pt idx="0">
                  <c:v>White, non-Hispanic</c:v>
                </c:pt>
                <c:pt idx="1">
                  <c:v>Black, non-Hispanic</c:v>
                </c:pt>
                <c:pt idx="2">
                  <c:v>Asian/Pacific Islander, non-Hispanic</c:v>
                </c:pt>
                <c:pt idx="3">
                  <c:v>American Indian/Alaska Native, non-Hispanic</c:v>
                </c:pt>
                <c:pt idx="4">
                  <c:v>Arab, non-Hispanic</c:v>
                </c:pt>
                <c:pt idx="5">
                  <c:v>Hispanics</c:v>
                </c:pt>
                <c:pt idx="6">
                  <c:v>Other, non-Hispanic</c:v>
                </c:pt>
              </c:strCache>
            </c:strRef>
          </c:cat>
          <c:val>
            <c:numRef>
              <c:f>Sheet1!$B$3:$B$9</c:f>
              <c:numCache>
                <c:formatCode>0.00%</c:formatCode>
                <c:ptCount val="7"/>
                <c:pt idx="0">
                  <c:v>0.11799999999999999</c:v>
                </c:pt>
                <c:pt idx="1">
                  <c:v>0.17799999999999999</c:v>
                </c:pt>
                <c:pt idx="2">
                  <c:v>7.1999999999999995E-2</c:v>
                </c:pt>
                <c:pt idx="3">
                  <c:v>0.215</c:v>
                </c:pt>
                <c:pt idx="4">
                  <c:v>0.14299999999999999</c:v>
                </c:pt>
                <c:pt idx="5">
                  <c:v>0.222</c:v>
                </c:pt>
                <c:pt idx="6">
                  <c:v>0.14299999999999999</c:v>
                </c:pt>
              </c:numCache>
            </c:numRef>
          </c:val>
          <c:extLst>
            <c:ext xmlns:c16="http://schemas.microsoft.com/office/drawing/2014/chart" uri="{C3380CC4-5D6E-409C-BE32-E72D297353CC}">
              <c16:uniqueId val="{00000000-89A0-46F5-8B1D-52D6A76C9FA5}"/>
            </c:ext>
          </c:extLst>
        </c:ser>
        <c:dLbls>
          <c:showLegendKey val="0"/>
          <c:showVal val="0"/>
          <c:showCatName val="0"/>
          <c:showSerName val="0"/>
          <c:showPercent val="0"/>
          <c:showBubbleSize val="0"/>
        </c:dLbls>
        <c:gapWidth val="100"/>
        <c:overlap val="-24"/>
        <c:axId val="381987200"/>
        <c:axId val="378382632"/>
      </c:barChart>
      <c:catAx>
        <c:axId val="3819872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78382632"/>
        <c:crosses val="autoZero"/>
        <c:auto val="1"/>
        <c:lblAlgn val="ctr"/>
        <c:lblOffset val="100"/>
        <c:noMultiLvlLbl val="0"/>
      </c:catAx>
      <c:valAx>
        <c:axId val="378382632"/>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198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7.2106371318969744E-8"/>
                  <c:y val="-2.0092091388956786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512820512820508E-2"/>
                      <c:h val="6.231897012474763E-2"/>
                    </c:manualLayout>
                  </c15:layout>
                </c:ext>
                <c:ext xmlns:c16="http://schemas.microsoft.com/office/drawing/2014/chart" uri="{C3380CC4-5D6E-409C-BE32-E72D297353CC}">
                  <c16:uniqueId val="{00000000-12B4-410D-8A43-520DAE4026AF}"/>
                </c:ext>
              </c:extLst>
            </c:dLbl>
            <c:dLbl>
              <c:idx val="1"/>
              <c:layout>
                <c:manualLayout>
                  <c:x val="5.4945054945054949E-3"/>
                  <c:y val="-6.027627416687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4-410D-8A43-520DAE4026AF}"/>
                </c:ext>
              </c:extLst>
            </c:dLbl>
            <c:dLbl>
              <c:idx val="2"/>
              <c:layout>
                <c:manualLayout>
                  <c:x val="0"/>
                  <c:y val="-0.123901230231900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4-410D-8A43-520DAE4026AF}"/>
                </c:ext>
              </c:extLst>
            </c:dLbl>
            <c:dLbl>
              <c:idx val="3"/>
              <c:layout>
                <c:manualLayout>
                  <c:x val="3.6630036630035958E-3"/>
                  <c:y val="-0.164085413009813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B4-410D-8A43-520DAE4026AF}"/>
                </c:ext>
              </c:extLst>
            </c:dLbl>
            <c:dLbl>
              <c:idx val="4"/>
              <c:layout>
                <c:manualLayout>
                  <c:x val="-1.8315018315018315E-3"/>
                  <c:y val="-0.143993321620856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4-410D-8A43-520DAE4026AF}"/>
                </c:ext>
              </c:extLst>
            </c:dLbl>
            <c:dLbl>
              <c:idx val="5"/>
              <c:layout>
                <c:manualLayout>
                  <c:x val="1.8315739378731504E-3"/>
                  <c:y val="-8.8740070301225799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512820512820508E-2"/>
                      <c:h val="6.231897012474763E-2"/>
                    </c:manualLayout>
                  </c15:layout>
                </c:ext>
                <c:ext xmlns:c16="http://schemas.microsoft.com/office/drawing/2014/chart" uri="{C3380CC4-5D6E-409C-BE32-E72D297353CC}">
                  <c16:uniqueId val="{00000005-12B4-410D-8A43-520DAE4026AF}"/>
                </c:ext>
              </c:extLst>
            </c:dLbl>
            <c:dLbl>
              <c:idx val="6"/>
              <c:layout>
                <c:manualLayout>
                  <c:x val="-3.663003663003663E-3"/>
                  <c:y val="-0.10380913884294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4-410D-8A43-520DAE4026A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'NO HC Cost'!$C$8:$I$8</c:f>
                <c:numCache>
                  <c:formatCode>General</c:formatCode>
                  <c:ptCount val="7"/>
                  <c:pt idx="0">
                    <c:v>6.9999999999999932E-3</c:v>
                  </c:pt>
                  <c:pt idx="1">
                    <c:v>0.02</c:v>
                  </c:pt>
                  <c:pt idx="2">
                    <c:v>5.1999999999999991E-2</c:v>
                  </c:pt>
                  <c:pt idx="3">
                    <c:v>6.8000000000000005E-2</c:v>
                  </c:pt>
                  <c:pt idx="4">
                    <c:v>5.6999999999999995E-2</c:v>
                  </c:pt>
                  <c:pt idx="5">
                    <c:v>4.1000000000000016E-2</c:v>
                  </c:pt>
                  <c:pt idx="6">
                    <c:v>4.300000000000001E-2</c:v>
                  </c:pt>
                </c:numCache>
              </c:numRef>
            </c:plus>
            <c:minus>
              <c:numRef>
                <c:f>'NO HC Cost'!$C$7:$I$7</c:f>
                <c:numCache>
                  <c:formatCode>General</c:formatCode>
                  <c:ptCount val="7"/>
                  <c:pt idx="0">
                    <c:v>5.9999999999999967E-3</c:v>
                  </c:pt>
                  <c:pt idx="1">
                    <c:v>1.7999999999999988E-2</c:v>
                  </c:pt>
                  <c:pt idx="2">
                    <c:v>3.9000000000000007E-2</c:v>
                  </c:pt>
                  <c:pt idx="3">
                    <c:v>5.2000000000000011E-2</c:v>
                  </c:pt>
                  <c:pt idx="4">
                    <c:v>4.6000000000000013E-2</c:v>
                  </c:pt>
                  <c:pt idx="5">
                    <c:v>3.5000000000000003E-2</c:v>
                  </c:pt>
                  <c:pt idx="6">
                    <c:v>3.6999999999999991E-2</c:v>
                  </c:pt>
                </c:numCache>
              </c:numRef>
            </c:minus>
            <c:spPr>
              <a:noFill/>
              <a:ln w="9525">
                <a:solidFill>
                  <a:schemeClr val="tx1">
                    <a:lumMod val="65000"/>
                    <a:lumOff val="35000"/>
                  </a:schemeClr>
                </a:solidFill>
                <a:round/>
              </a:ln>
              <a:effectLst/>
            </c:spPr>
          </c:errBars>
          <c:cat>
            <c:strRef>
              <c:f>'NO HC Cost'!$C$5:$I$5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'NO HC Cost'!$C$6:$I$6</c:f>
              <c:numCache>
                <c:formatCode>0.0%</c:formatCode>
                <c:ptCount val="7"/>
                <c:pt idx="0">
                  <c:v>0.129</c:v>
                </c:pt>
                <c:pt idx="1">
                  <c:v>0.17199999999999999</c:v>
                </c:pt>
                <c:pt idx="2">
                  <c:v>0.128</c:v>
                </c:pt>
                <c:pt idx="3">
                  <c:v>0.17300000000000001</c:v>
                </c:pt>
                <c:pt idx="4">
                  <c:v>0.18100000000000002</c:v>
                </c:pt>
                <c:pt idx="5">
                  <c:v>0.20399999999999999</c:v>
                </c:pt>
                <c:pt idx="6">
                  <c:v>0.19899999999999998</c:v>
                </c:pt>
              </c:numCache>
            </c:numRef>
          </c:val>
          <c:extLst>
            <c:ext xmlns:c16="http://schemas.microsoft.com/office/drawing/2014/chart" uri="{C3380CC4-5D6E-409C-BE32-E72D297353CC}">
              <c16:uniqueId val="{00000007-12B4-410D-8A43-520DAE4026AF}"/>
            </c:ext>
          </c:extLst>
        </c:ser>
        <c:dLbls>
          <c:dLblPos val="outEnd"/>
          <c:showLegendKey val="0"/>
          <c:showVal val="1"/>
          <c:showCatName val="0"/>
          <c:showSerName val="0"/>
          <c:showPercent val="0"/>
          <c:showBubbleSize val="0"/>
        </c:dLbls>
        <c:gapWidth val="80"/>
        <c:overlap val="25"/>
        <c:axId val="622419040"/>
        <c:axId val="622419432"/>
      </c:barChart>
      <c:catAx>
        <c:axId val="6224190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22419432"/>
        <c:crosses val="autoZero"/>
        <c:auto val="1"/>
        <c:lblAlgn val="ctr"/>
        <c:lblOffset val="100"/>
        <c:noMultiLvlLbl val="0"/>
      </c:catAx>
      <c:valAx>
        <c:axId val="6224194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2241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1.8273060530448243E-3"/>
                  <c:y val="-4.9281320542782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6D-4625-9A7F-D09AB3ED4436}"/>
                </c:ext>
              </c:extLst>
            </c:dLbl>
            <c:dLbl>
              <c:idx val="2"/>
              <c:layout>
                <c:manualLayout>
                  <c:x val="-6.7000447950084796E-17"/>
                  <c:y val="-7.22792701294145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6D-4625-9A7F-D09AB3ED4436}"/>
                </c:ext>
              </c:extLst>
            </c:dLbl>
            <c:dLbl>
              <c:idx val="3"/>
              <c:layout>
                <c:manualLayout>
                  <c:x val="5.4818462179512823E-3"/>
                  <c:y val="-0.13141685478075374"/>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362737517413352E-2"/>
                      <c:h val="8.4139641273377586E-2"/>
                    </c:manualLayout>
                  </c15:layout>
                </c:ext>
                <c:ext xmlns:c16="http://schemas.microsoft.com/office/drawing/2014/chart" uri="{C3380CC4-5D6E-409C-BE32-E72D297353CC}">
                  <c16:uniqueId val="{00000002-CE6D-4625-9A7F-D09AB3ED4436}"/>
                </c:ext>
              </c:extLst>
            </c:dLbl>
            <c:dLbl>
              <c:idx val="4"/>
              <c:layout>
                <c:manualLayout>
                  <c:x val="-1.3400089590016959E-16"/>
                  <c:y val="-0.108418905194121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6D-4625-9A7F-D09AB3ED4436}"/>
                </c:ext>
              </c:extLst>
            </c:dLbl>
            <c:dLbl>
              <c:idx val="5"/>
              <c:layout>
                <c:manualLayout>
                  <c:x val="1.8273060530448243E-3"/>
                  <c:y val="-8.54209556074899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6D-4625-9A7F-D09AB3ED4436}"/>
                </c:ext>
              </c:extLst>
            </c:dLbl>
            <c:dLbl>
              <c:idx val="6"/>
              <c:layout>
                <c:manualLayout>
                  <c:x val="-3.6546121060897826E-3"/>
                  <c:y val="-7.88501128684522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6D-4625-9A7F-D09AB3ED44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'no routine checkup'!$C$8:$I$8</c:f>
                <c:numCache>
                  <c:formatCode>General</c:formatCode>
                  <c:ptCount val="7"/>
                  <c:pt idx="0">
                    <c:v>8.9999999999999854E-3</c:v>
                  </c:pt>
                  <c:pt idx="1">
                    <c:v>2.0999999999999977E-2</c:v>
                  </c:pt>
                  <c:pt idx="2">
                    <c:v>4.4999999999999998E-2</c:v>
                  </c:pt>
                  <c:pt idx="3">
                    <c:v>8.6000000000000021E-2</c:v>
                  </c:pt>
                  <c:pt idx="4">
                    <c:v>5.5E-2</c:v>
                  </c:pt>
                  <c:pt idx="5">
                    <c:v>4.4000000000000018E-2</c:v>
                  </c:pt>
                  <c:pt idx="6">
                    <c:v>4.8000000000000043E-2</c:v>
                  </c:pt>
                </c:numCache>
              </c:numRef>
            </c:plus>
            <c:minus>
              <c:numRef>
                <c:f>'no routine checkup'!$C$7:$I$7</c:f>
                <c:numCache>
                  <c:formatCode>General</c:formatCode>
                  <c:ptCount val="7"/>
                  <c:pt idx="0">
                    <c:v>8.9999999999999854E-3</c:v>
                  </c:pt>
                  <c:pt idx="1">
                    <c:v>0.02</c:v>
                  </c:pt>
                  <c:pt idx="2">
                    <c:v>0.04</c:v>
                  </c:pt>
                  <c:pt idx="3">
                    <c:v>7.2999999999999968E-2</c:v>
                  </c:pt>
                  <c:pt idx="4">
                    <c:v>4.8000000000000008E-2</c:v>
                  </c:pt>
                  <c:pt idx="5">
                    <c:v>0.04</c:v>
                  </c:pt>
                  <c:pt idx="6">
                    <c:v>4.3999999999999984E-2</c:v>
                  </c:pt>
                </c:numCache>
              </c:numRef>
            </c:minus>
            <c:spPr>
              <a:noFill/>
              <a:ln w="9525">
                <a:solidFill>
                  <a:schemeClr val="tx1">
                    <a:lumMod val="65000"/>
                    <a:lumOff val="35000"/>
                  </a:schemeClr>
                </a:solidFill>
                <a:round/>
              </a:ln>
              <a:effectLst/>
            </c:spPr>
          </c:errBars>
          <c:cat>
            <c:strRef>
              <c:f>'no routine checkup'!$C$5:$I$5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'no routine checkup'!$C$6:$I$6</c:f>
              <c:numCache>
                <c:formatCode>0.0%</c:formatCode>
                <c:ptCount val="7"/>
                <c:pt idx="0">
                  <c:v>0.315</c:v>
                </c:pt>
                <c:pt idx="1">
                  <c:v>0.20600000000000002</c:v>
                </c:pt>
                <c:pt idx="2">
                  <c:v>0.247</c:v>
                </c:pt>
                <c:pt idx="3">
                  <c:v>0.28899999999999998</c:v>
                </c:pt>
                <c:pt idx="4">
                  <c:v>0.27100000000000002</c:v>
                </c:pt>
                <c:pt idx="5">
                  <c:v>0.28300000000000003</c:v>
                </c:pt>
                <c:pt idx="6">
                  <c:v>0.309</c:v>
                </c:pt>
              </c:numCache>
            </c:numRef>
          </c:val>
          <c:extLst>
            <c:ext xmlns:c16="http://schemas.microsoft.com/office/drawing/2014/chart" uri="{C3380CC4-5D6E-409C-BE32-E72D297353CC}">
              <c16:uniqueId val="{00000006-CE6D-4625-9A7F-D09AB3ED4436}"/>
            </c:ext>
          </c:extLst>
        </c:ser>
        <c:dLbls>
          <c:dLblPos val="outEnd"/>
          <c:showLegendKey val="0"/>
          <c:showVal val="1"/>
          <c:showCatName val="0"/>
          <c:showSerName val="0"/>
          <c:showPercent val="0"/>
          <c:showBubbleSize val="0"/>
        </c:dLbls>
        <c:gapWidth val="80"/>
        <c:overlap val="25"/>
        <c:axId val="622420216"/>
        <c:axId val="622420608"/>
      </c:barChart>
      <c:catAx>
        <c:axId val="6224202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22420608"/>
        <c:crosses val="autoZero"/>
        <c:auto val="1"/>
        <c:lblAlgn val="ctr"/>
        <c:lblOffset val="100"/>
        <c:noMultiLvlLbl val="0"/>
      </c:catAx>
      <c:valAx>
        <c:axId val="62242060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2242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0.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72-47D5-B6FA-EB5F8658B8B3}"/>
                </c:ext>
              </c:extLst>
            </c:dLbl>
            <c:dLbl>
              <c:idx val="1"/>
              <c:layout>
                <c:manualLayout>
                  <c:x val="-3.6630041912555436E-3"/>
                  <c:y val="-2.80517222956800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72-47D5-B6FA-EB5F8658B8B3}"/>
                </c:ext>
              </c:extLst>
            </c:dLbl>
            <c:dLbl>
              <c:idx val="2"/>
              <c:layout>
                <c:manualLayout>
                  <c:x val="0"/>
                  <c:y val="-7.0129305739200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72-47D5-B6FA-EB5F8658B8B3}"/>
                </c:ext>
              </c:extLst>
            </c:dLbl>
            <c:dLbl>
              <c:idx val="3"/>
              <c:layout>
                <c:manualLayout>
                  <c:x val="5.4945062868832486E-3"/>
                  <c:y val="-7.71422363131201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2-47D5-B6FA-EB5F8658B8B3}"/>
                </c:ext>
              </c:extLst>
            </c:dLbl>
            <c:dLbl>
              <c:idx val="4"/>
              <c:layout>
                <c:manualLayout>
                  <c:x val="-1.8315020956277718E-3"/>
                  <c:y val="-0.119219819756640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72-47D5-B6FA-EB5F8658B8B3}"/>
                </c:ext>
              </c:extLst>
            </c:dLbl>
            <c:dLbl>
              <c:idx val="5"/>
              <c:layout>
                <c:manualLayout>
                  <c:x val="1.8315020956277718E-3"/>
                  <c:y val="-8.7661632174000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72-47D5-B6FA-EB5F8658B8B3}"/>
                </c:ext>
              </c:extLst>
            </c:dLbl>
            <c:dLbl>
              <c:idx val="6"/>
              <c:layout>
                <c:manualLayout>
                  <c:x val="-3.6630041912555436E-3"/>
                  <c:y val="-7.71422363131201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72-47D5-B6FA-EB5F8658B8B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'no dental'!$C$8:$I$8</c:f>
                <c:numCache>
                  <c:formatCode>General</c:formatCode>
                  <c:ptCount val="7"/>
                  <c:pt idx="0">
                    <c:v>0.01</c:v>
                  </c:pt>
                  <c:pt idx="1">
                    <c:v>0.03</c:v>
                  </c:pt>
                  <c:pt idx="2">
                    <c:v>5.400000000000002E-2</c:v>
                  </c:pt>
                  <c:pt idx="3">
                    <c:v>5.7999999999999968E-2</c:v>
                  </c:pt>
                  <c:pt idx="4">
                    <c:v>7.6000000000000012E-2</c:v>
                  </c:pt>
                  <c:pt idx="5">
                    <c:v>5.8999999999999983E-2</c:v>
                  </c:pt>
                  <c:pt idx="6">
                    <c:v>5.7999999999999968E-2</c:v>
                  </c:pt>
                </c:numCache>
              </c:numRef>
            </c:plus>
            <c:minus>
              <c:numRef>
                <c:f>'no dental'!$C$7:$I$7</c:f>
                <c:numCache>
                  <c:formatCode>General</c:formatCode>
                  <c:ptCount val="7"/>
                  <c:pt idx="0">
                    <c:v>1.1000000000000015E-2</c:v>
                  </c:pt>
                  <c:pt idx="1">
                    <c:v>2.8999999999999984E-2</c:v>
                  </c:pt>
                  <c:pt idx="2">
                    <c:v>4.6999999999999993E-2</c:v>
                  </c:pt>
                  <c:pt idx="3">
                    <c:v>5.5E-2</c:v>
                  </c:pt>
                  <c:pt idx="4">
                    <c:v>6.6999999999999962E-2</c:v>
                  </c:pt>
                  <c:pt idx="5">
                    <c:v>5.5000000000000035E-2</c:v>
                  </c:pt>
                  <c:pt idx="6">
                    <c:v>5.5E-2</c:v>
                  </c:pt>
                </c:numCache>
              </c:numRef>
            </c:minus>
            <c:spPr>
              <a:noFill/>
              <a:ln w="9525">
                <a:solidFill>
                  <a:schemeClr val="tx1">
                    <a:lumMod val="65000"/>
                    <a:lumOff val="35000"/>
                  </a:schemeClr>
                </a:solidFill>
                <a:round/>
              </a:ln>
              <a:effectLst/>
            </c:spPr>
          </c:errBars>
          <c:cat>
            <c:strRef>
              <c:f>'no dental'!$C$5:$I$5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'no dental'!$C$6:$I$6</c:f>
              <c:numCache>
                <c:formatCode>0.0%</c:formatCode>
                <c:ptCount val="7"/>
                <c:pt idx="0">
                  <c:v>0.29299999999999998</c:v>
                </c:pt>
                <c:pt idx="1">
                  <c:v>0.41100000000000003</c:v>
                </c:pt>
                <c:pt idx="2">
                  <c:v>0.21899999999999997</c:v>
                </c:pt>
                <c:pt idx="3">
                  <c:v>0.40700000000000003</c:v>
                </c:pt>
                <c:pt idx="4">
                  <c:v>0.32299999999999995</c:v>
                </c:pt>
                <c:pt idx="5">
                  <c:v>0.34700000000000003</c:v>
                </c:pt>
                <c:pt idx="6">
                  <c:v>0.40700000000000003</c:v>
                </c:pt>
              </c:numCache>
            </c:numRef>
          </c:val>
          <c:extLst>
            <c:ext xmlns:c16="http://schemas.microsoft.com/office/drawing/2014/chart" uri="{C3380CC4-5D6E-409C-BE32-E72D297353CC}">
              <c16:uniqueId val="{00000007-FD72-47D5-B6FA-EB5F8658B8B3}"/>
            </c:ext>
          </c:extLst>
        </c:ser>
        <c:dLbls>
          <c:dLblPos val="outEnd"/>
          <c:showLegendKey val="0"/>
          <c:showVal val="1"/>
          <c:showCatName val="0"/>
          <c:showSerName val="0"/>
          <c:showPercent val="0"/>
          <c:showBubbleSize val="0"/>
        </c:dLbls>
        <c:gapWidth val="80"/>
        <c:overlap val="25"/>
        <c:axId val="622421392"/>
        <c:axId val="622421784"/>
      </c:barChart>
      <c:catAx>
        <c:axId val="6224213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22421784"/>
        <c:crosses val="autoZero"/>
        <c:auto val="1"/>
        <c:lblAlgn val="ctr"/>
        <c:lblOffset val="100"/>
        <c:noMultiLvlLbl val="0"/>
      </c:catAx>
      <c:valAx>
        <c:axId val="62242178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2242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2.62618006858569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7-48A0-9DD1-9E3753FF6885}"/>
                </c:ext>
              </c:extLst>
            </c:dLbl>
            <c:dLbl>
              <c:idx val="1"/>
              <c:layout>
                <c:manualLayout>
                  <c:x val="0"/>
                  <c:y val="-3.61099759430533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7-48A0-9DD1-9E3753FF6885}"/>
                </c:ext>
              </c:extLst>
            </c:dLbl>
            <c:dLbl>
              <c:idx val="2"/>
              <c:layout>
                <c:manualLayout>
                  <c:x val="-5.335481343040082E-3"/>
                  <c:y val="-7.22199518861065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47-48A0-9DD1-9E3753FF6885}"/>
                </c:ext>
              </c:extLst>
            </c:dLbl>
            <c:dLbl>
              <c:idx val="3"/>
              <c:layout>
                <c:manualLayout>
                  <c:x val="-8.8924689050667374E-3"/>
                  <c:y val="-9.19163024004991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7-48A0-9DD1-9E3753FF6885}"/>
                </c:ext>
              </c:extLst>
            </c:dLbl>
            <c:dLbl>
              <c:idx val="4"/>
              <c:layout>
                <c:manualLayout>
                  <c:x val="0"/>
                  <c:y val="-9.84817525719634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47-48A0-9DD1-9E3753FF6885}"/>
                </c:ext>
              </c:extLst>
            </c:dLbl>
            <c:dLbl>
              <c:idx val="5"/>
              <c:layout>
                <c:manualLayout>
                  <c:x val="6.2247982529869648E-3"/>
                  <c:y val="-0.1017644776576955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287685232928072E-2"/>
                      <c:h val="6.7656964016938867E-2"/>
                    </c:manualLayout>
                  </c15:layout>
                </c:ext>
                <c:ext xmlns:c16="http://schemas.microsoft.com/office/drawing/2014/chart" uri="{C3380CC4-5D6E-409C-BE32-E72D297353CC}">
                  <c16:uniqueId val="{00000005-7B47-48A0-9DD1-9E3753FF6885}"/>
                </c:ext>
              </c:extLst>
            </c:dLbl>
            <c:dLbl>
              <c:idx val="6"/>
              <c:layout>
                <c:manualLayout>
                  <c:x val="-8.8924689050669335E-3"/>
                  <c:y val="-9.51990274862313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47-48A0-9DD1-9E3753FF688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asthma!$C$8:$I$8</c:f>
                <c:numCache>
                  <c:formatCode>General</c:formatCode>
                  <c:ptCount val="7"/>
                  <c:pt idx="0">
                    <c:v>6.9999999999999932E-3</c:v>
                  </c:pt>
                  <c:pt idx="1">
                    <c:v>1.900000000000002E-2</c:v>
                  </c:pt>
                  <c:pt idx="2">
                    <c:v>2.8999999999999995E-2</c:v>
                  </c:pt>
                  <c:pt idx="3">
                    <c:v>4.4999999999999998E-2</c:v>
                  </c:pt>
                  <c:pt idx="4">
                    <c:v>4.6999999999999993E-2</c:v>
                  </c:pt>
                  <c:pt idx="5">
                    <c:v>3.7999999999999992E-2</c:v>
                  </c:pt>
                  <c:pt idx="6">
                    <c:v>4.4999999999999998E-2</c:v>
                  </c:pt>
                </c:numCache>
              </c:numRef>
            </c:plus>
            <c:minus>
              <c:numRef>
                <c:f>asthma!$C$7:$I$7</c:f>
                <c:numCache>
                  <c:formatCode>General</c:formatCode>
                  <c:ptCount val="7"/>
                  <c:pt idx="0">
                    <c:v>6.000000000000014E-3</c:v>
                  </c:pt>
                  <c:pt idx="1">
                    <c:v>1.6999999999999994E-2</c:v>
                  </c:pt>
                  <c:pt idx="2">
                    <c:v>0.02</c:v>
                  </c:pt>
                  <c:pt idx="3">
                    <c:v>0.04</c:v>
                  </c:pt>
                  <c:pt idx="4">
                    <c:v>3.5000000000000003E-2</c:v>
                  </c:pt>
                  <c:pt idx="5">
                    <c:v>3.0999999999999996E-2</c:v>
                  </c:pt>
                  <c:pt idx="6">
                    <c:v>0.04</c:v>
                  </c:pt>
                </c:numCache>
              </c:numRef>
            </c:minus>
            <c:spPr>
              <a:noFill/>
              <a:ln w="9525">
                <a:solidFill>
                  <a:schemeClr val="tx1">
                    <a:lumMod val="65000"/>
                    <a:lumOff val="35000"/>
                  </a:schemeClr>
                </a:solidFill>
                <a:round/>
              </a:ln>
              <a:effectLst/>
            </c:spPr>
          </c:errBars>
          <c:cat>
            <c:strRef>
              <c:f>asthma!$C$5:$I$5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asthma!$C$6:$I$6</c:f>
              <c:numCache>
                <c:formatCode>0.0%</c:formatCode>
                <c:ptCount val="7"/>
                <c:pt idx="0">
                  <c:v>0.158</c:v>
                </c:pt>
                <c:pt idx="1">
                  <c:v>0.187</c:v>
                </c:pt>
                <c:pt idx="2">
                  <c:v>5.7000000000000002E-2</c:v>
                </c:pt>
                <c:pt idx="3">
                  <c:v>0.24100000000000002</c:v>
                </c:pt>
                <c:pt idx="4">
                  <c:v>0.11800000000000001</c:v>
                </c:pt>
                <c:pt idx="5">
                  <c:v>0.151</c:v>
                </c:pt>
                <c:pt idx="6">
                  <c:v>0.24100000000000002</c:v>
                </c:pt>
              </c:numCache>
            </c:numRef>
          </c:val>
          <c:extLst>
            <c:ext xmlns:c16="http://schemas.microsoft.com/office/drawing/2014/chart" uri="{C3380CC4-5D6E-409C-BE32-E72D297353CC}">
              <c16:uniqueId val="{00000007-7B47-48A0-9DD1-9E3753FF6885}"/>
            </c:ext>
          </c:extLst>
        </c:ser>
        <c:dLbls>
          <c:dLblPos val="outEnd"/>
          <c:showLegendKey val="0"/>
          <c:showVal val="1"/>
          <c:showCatName val="0"/>
          <c:showSerName val="0"/>
          <c:showPercent val="0"/>
          <c:showBubbleSize val="0"/>
        </c:dLbls>
        <c:gapWidth val="80"/>
        <c:overlap val="25"/>
        <c:axId val="622422568"/>
        <c:axId val="622422960"/>
      </c:barChart>
      <c:catAx>
        <c:axId val="6224225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622422960"/>
        <c:crosses val="autoZero"/>
        <c:auto val="1"/>
        <c:lblAlgn val="ctr"/>
        <c:lblOffset val="100"/>
        <c:noMultiLvlLbl val="0"/>
      </c:catAx>
      <c:valAx>
        <c:axId val="62242296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22422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30-4F6C-9B1C-0476A48331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30-4F6C-9B1C-0476A483315F}"/>
              </c:ext>
            </c:extLst>
          </c:dPt>
          <c:dLbls>
            <c:dLbl>
              <c:idx val="1"/>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F30-4F6C-9B1C-0476A48331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Sheet1!$H$7:$H$8</c:f>
              <c:strCache>
                <c:ptCount val="2"/>
                <c:pt idx="0">
                  <c:v>American Indian or Alaska Native alone or in combination with one or more other races</c:v>
                </c:pt>
                <c:pt idx="1">
                  <c:v>Other</c:v>
                </c:pt>
              </c:strCache>
            </c:strRef>
          </c:cat>
          <c:val>
            <c:numRef>
              <c:f>Sheet1!$I$7:$I$8</c:f>
              <c:numCache>
                <c:formatCode>0.00000%</c:formatCode>
                <c:ptCount val="2"/>
                <c:pt idx="0" formatCode="0.00%">
                  <c:v>1.464E-2</c:v>
                </c:pt>
                <c:pt idx="1">
                  <c:v>0.98536000000000001</c:v>
                </c:pt>
              </c:numCache>
            </c:numRef>
          </c:val>
          <c:extLst>
            <c:ext xmlns:c16="http://schemas.microsoft.com/office/drawing/2014/chart" uri="{C3380CC4-5D6E-409C-BE32-E72D297353CC}">
              <c16:uniqueId val="{00000004-AF30-4F6C-9B1C-0476A48331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3.6630041912555605E-3"/>
                  <c:y val="-1.6171179189653297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4404697644241246E-2"/>
                      <c:h val="7.3126072295612216E-2"/>
                    </c:manualLayout>
                  </c15:layout>
                </c:ext>
                <c:ext xmlns:c16="http://schemas.microsoft.com/office/drawing/2014/chart" uri="{C3380CC4-5D6E-409C-BE32-E72D297353CC}">
                  <c16:uniqueId val="{00000000-E431-4B8F-B0D4-129DF788DFF1}"/>
                </c:ext>
              </c:extLst>
            </c:dLbl>
            <c:dLbl>
              <c:idx val="1"/>
              <c:layout>
                <c:manualLayout>
                  <c:x val="-3.6630041912555436E-3"/>
                  <c:y val="-6.1450480920682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31-4B8F-B0D4-129DF788DFF1}"/>
                </c:ext>
              </c:extLst>
            </c:dLbl>
            <c:dLbl>
              <c:idx val="2"/>
              <c:layout>
                <c:manualLayout>
                  <c:x val="0"/>
                  <c:y val="-0.197288386113770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31-4B8F-B0D4-129DF788DFF1}"/>
                </c:ext>
              </c:extLst>
            </c:dLbl>
            <c:dLbl>
              <c:idx val="3"/>
              <c:layout>
                <c:manualLayout>
                  <c:x val="3.6630041912554764E-3"/>
                  <c:y val="-0.213459565303423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31-4B8F-B0D4-129DF788DFF1}"/>
                </c:ext>
              </c:extLst>
            </c:dLbl>
            <c:dLbl>
              <c:idx val="4"/>
              <c:layout>
                <c:manualLayout>
                  <c:x val="7.3260083825110872E-3"/>
                  <c:y val="-0.161711791896532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31-4B8F-B0D4-129DF788DFF1}"/>
                </c:ext>
              </c:extLst>
            </c:dLbl>
            <c:dLbl>
              <c:idx val="5"/>
              <c:layout>
                <c:manualLayout>
                  <c:x val="-7.3260083825110872E-3"/>
                  <c:y val="-0.135837905193087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31-4B8F-B0D4-129DF788DFF1}"/>
                </c:ext>
              </c:extLst>
            </c:dLbl>
            <c:dLbl>
              <c:idx val="6"/>
              <c:layout>
                <c:manualLayout>
                  <c:x val="-3.6630041912555436E-3"/>
                  <c:y val="-0.1390721410310183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31-4B8F-B0D4-129DF788DFF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diabetes!$C$8:$I$8</c:f>
                <c:numCache>
                  <c:formatCode>General</c:formatCode>
                  <c:ptCount val="7"/>
                  <c:pt idx="0">
                    <c:v>5.0000000000000001E-3</c:v>
                  </c:pt>
                  <c:pt idx="1">
                    <c:v>1.3000000000000006E-2</c:v>
                  </c:pt>
                  <c:pt idx="2">
                    <c:v>5.1999999999999991E-2</c:v>
                  </c:pt>
                  <c:pt idx="3">
                    <c:v>5.6999999999999995E-2</c:v>
                  </c:pt>
                  <c:pt idx="4">
                    <c:v>4.4000000000000004E-2</c:v>
                  </c:pt>
                  <c:pt idx="5">
                    <c:v>3.5000000000000003E-2</c:v>
                  </c:pt>
                  <c:pt idx="6">
                    <c:v>3.5000000000000003E-2</c:v>
                  </c:pt>
                </c:numCache>
              </c:numRef>
            </c:plus>
            <c:minus>
              <c:numRef>
                <c:f>diabetes!$C$7:$I$7</c:f>
                <c:numCache>
                  <c:formatCode>General</c:formatCode>
                  <c:ptCount val="7"/>
                  <c:pt idx="0">
                    <c:v>4.0000000000000036E-3</c:v>
                  </c:pt>
                  <c:pt idx="1">
                    <c:v>1.1999999999999993E-2</c:v>
                  </c:pt>
                  <c:pt idx="2">
                    <c:v>3.8000000000000006E-2</c:v>
                  </c:pt>
                  <c:pt idx="3">
                    <c:v>0.04</c:v>
                  </c:pt>
                  <c:pt idx="4">
                    <c:v>3.4000000000000002E-2</c:v>
                  </c:pt>
                  <c:pt idx="5">
                    <c:v>2.9000000000000005E-2</c:v>
                  </c:pt>
                  <c:pt idx="6">
                    <c:v>2.700000000000001E-2</c:v>
                  </c:pt>
                </c:numCache>
              </c:numRef>
            </c:minus>
            <c:spPr>
              <a:noFill/>
              <a:ln w="9525">
                <a:solidFill>
                  <a:schemeClr val="tx1">
                    <a:lumMod val="65000"/>
                    <a:lumOff val="35000"/>
                  </a:schemeClr>
                </a:solidFill>
                <a:round/>
              </a:ln>
              <a:effectLst/>
            </c:spPr>
          </c:errBars>
          <c:cat>
            <c:strRef>
              <c:f>diabetes!$C$5:$I$5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diabetes!$C$6:$I$6</c:f>
              <c:numCache>
                <c:formatCode>0.0%</c:formatCode>
                <c:ptCount val="7"/>
                <c:pt idx="0">
                  <c:v>8.5999999999999993E-2</c:v>
                </c:pt>
                <c:pt idx="1">
                  <c:v>0.126</c:v>
                </c:pt>
                <c:pt idx="2">
                  <c:v>0.12300000000000001</c:v>
                </c:pt>
                <c:pt idx="3">
                  <c:v>0.122</c:v>
                </c:pt>
                <c:pt idx="4">
                  <c:v>0.124</c:v>
                </c:pt>
                <c:pt idx="5">
                  <c:v>0.13</c:v>
                </c:pt>
                <c:pt idx="6">
                  <c:v>0.12300000000000001</c:v>
                </c:pt>
              </c:numCache>
            </c:numRef>
          </c:val>
          <c:extLst>
            <c:ext xmlns:c16="http://schemas.microsoft.com/office/drawing/2014/chart" uri="{C3380CC4-5D6E-409C-BE32-E72D297353CC}">
              <c16:uniqueId val="{00000007-E431-4B8F-B0D4-129DF788DFF1}"/>
            </c:ext>
          </c:extLst>
        </c:ser>
        <c:dLbls>
          <c:dLblPos val="outEnd"/>
          <c:showLegendKey val="0"/>
          <c:showVal val="1"/>
          <c:showCatName val="0"/>
          <c:showSerName val="0"/>
          <c:showPercent val="0"/>
          <c:showBubbleSize val="0"/>
        </c:dLbls>
        <c:gapWidth val="80"/>
        <c:overlap val="25"/>
        <c:axId val="596290496"/>
        <c:axId val="596290888"/>
      </c:barChart>
      <c:catAx>
        <c:axId val="5962904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0888"/>
        <c:crosses val="autoZero"/>
        <c:auto val="1"/>
        <c:lblAlgn val="ctr"/>
        <c:lblOffset val="100"/>
        <c:noMultiLvlLbl val="0"/>
      </c:catAx>
      <c:valAx>
        <c:axId val="59629088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3.35771456914813E-17"/>
                  <c:y val="-4.44254651825170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2A-468A-8423-5D17E9F08F60}"/>
                </c:ext>
              </c:extLst>
            </c:dLbl>
            <c:dLbl>
              <c:idx val="2"/>
              <c:layout>
                <c:manualLayout>
                  <c:x val="3.663003663003663E-3"/>
                  <c:y val="-0.133276395547551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2A-468A-8423-5D17E9F08F60}"/>
                </c:ext>
              </c:extLst>
            </c:dLbl>
            <c:dLbl>
              <c:idx val="3"/>
              <c:layout>
                <c:manualLayout>
                  <c:x val="3.6630036630035958E-3"/>
                  <c:y val="-0.198205921583537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A-468A-8423-5D17E9F08F60}"/>
                </c:ext>
              </c:extLst>
            </c:dLbl>
            <c:dLbl>
              <c:idx val="4"/>
              <c:layout>
                <c:manualLayout>
                  <c:x val="1.8315018315018315E-3"/>
                  <c:y val="-0.119607021645238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A-468A-8423-5D17E9F08F60}"/>
                </c:ext>
              </c:extLst>
            </c:dLbl>
            <c:dLbl>
              <c:idx val="5"/>
              <c:layout>
                <c:manualLayout>
                  <c:x val="-1.8315018315019657E-3"/>
                  <c:y val="-8.2016243413877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2A-468A-8423-5D17E9F08F60}"/>
                </c:ext>
              </c:extLst>
            </c:dLbl>
            <c:dLbl>
              <c:idx val="6"/>
              <c:layout>
                <c:manualLayout>
                  <c:x val="5.4945054945054949E-3"/>
                  <c:y val="-8.8850930365034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2A-468A-8423-5D17E9F08F6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Cancer!$C$8:$I$8</c:f>
                <c:numCache>
                  <c:formatCode>General</c:formatCode>
                  <c:ptCount val="7"/>
                  <c:pt idx="0">
                    <c:v>4.0000000000000036E-3</c:v>
                  </c:pt>
                  <c:pt idx="1">
                    <c:v>1.2000000000000002E-2</c:v>
                  </c:pt>
                  <c:pt idx="2">
                    <c:v>3.8999999999999993E-2</c:v>
                  </c:pt>
                  <c:pt idx="3">
                    <c:v>5.6999999999999995E-2</c:v>
                  </c:pt>
                  <c:pt idx="4">
                    <c:v>3.3000000000000008E-2</c:v>
                  </c:pt>
                  <c:pt idx="5">
                    <c:v>2.1999999999999992E-2</c:v>
                  </c:pt>
                  <c:pt idx="6">
                    <c:v>2.700000000000001E-2</c:v>
                  </c:pt>
                </c:numCache>
              </c:numRef>
            </c:plus>
            <c:minus>
              <c:numRef>
                <c:f>Cancer!$C$7:$I$7</c:f>
                <c:numCache>
                  <c:formatCode>General</c:formatCode>
                  <c:ptCount val="7"/>
                  <c:pt idx="0">
                    <c:v>4.0000000000000036E-3</c:v>
                  </c:pt>
                  <c:pt idx="1">
                    <c:v>8.9999999999999941E-3</c:v>
                  </c:pt>
                  <c:pt idx="2">
                    <c:v>2.2000000000000002E-2</c:v>
                  </c:pt>
                  <c:pt idx="3">
                    <c:v>3.9000000000000007E-2</c:v>
                  </c:pt>
                  <c:pt idx="4">
                    <c:v>2.5000000000000001E-2</c:v>
                  </c:pt>
                  <c:pt idx="5">
                    <c:v>1.6000000000000004E-2</c:v>
                  </c:pt>
                  <c:pt idx="6">
                    <c:v>2.6999999999999993E-2</c:v>
                  </c:pt>
                </c:numCache>
              </c:numRef>
            </c:minus>
            <c:spPr>
              <a:noFill/>
              <a:ln w="9525">
                <a:solidFill>
                  <a:schemeClr val="tx1">
                    <a:lumMod val="65000"/>
                    <a:lumOff val="35000"/>
                  </a:schemeClr>
                </a:solidFill>
                <a:round/>
              </a:ln>
              <a:effectLst/>
            </c:spPr>
          </c:errBars>
          <c:cat>
            <c:strRef>
              <c:f>Cancer!$C$5:$I$5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Cancer!$C$6:$I$6</c:f>
              <c:numCache>
                <c:formatCode>0.0%</c:formatCode>
                <c:ptCount val="7"/>
                <c:pt idx="0">
                  <c:v>0.115</c:v>
                </c:pt>
                <c:pt idx="1">
                  <c:v>6.6000000000000003E-2</c:v>
                </c:pt>
                <c:pt idx="2">
                  <c:v>4.7E-2</c:v>
                </c:pt>
                <c:pt idx="3">
                  <c:v>0.115</c:v>
                </c:pt>
                <c:pt idx="4">
                  <c:v>0.09</c:v>
                </c:pt>
                <c:pt idx="5">
                  <c:v>5.4000000000000006E-2</c:v>
                </c:pt>
                <c:pt idx="6">
                  <c:v>0.11599999999999999</c:v>
                </c:pt>
              </c:numCache>
            </c:numRef>
          </c:val>
          <c:extLst>
            <c:ext xmlns:c16="http://schemas.microsoft.com/office/drawing/2014/chart" uri="{C3380CC4-5D6E-409C-BE32-E72D297353CC}">
              <c16:uniqueId val="{00000006-B82A-468A-8423-5D17E9F08F60}"/>
            </c:ext>
          </c:extLst>
        </c:ser>
        <c:dLbls>
          <c:dLblPos val="outEnd"/>
          <c:showLegendKey val="0"/>
          <c:showVal val="1"/>
          <c:showCatName val="0"/>
          <c:showSerName val="0"/>
          <c:showPercent val="0"/>
          <c:showBubbleSize val="0"/>
        </c:dLbls>
        <c:gapWidth val="80"/>
        <c:overlap val="25"/>
        <c:axId val="596291672"/>
        <c:axId val="596292064"/>
      </c:barChart>
      <c:catAx>
        <c:axId val="5962916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2064"/>
        <c:crosses val="autoZero"/>
        <c:auto val="1"/>
        <c:lblAlgn val="ctr"/>
        <c:lblOffset val="100"/>
        <c:noMultiLvlLbl val="0"/>
      </c:catAx>
      <c:valAx>
        <c:axId val="59629206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3.6629098508074286E-3"/>
                  <c:y val="-5.0133125184129483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512820512820508E-2"/>
                      <c:h val="6.0181142251186155E-2"/>
                    </c:manualLayout>
                  </c15:layout>
                </c:ext>
                <c:ext xmlns:c16="http://schemas.microsoft.com/office/drawing/2014/chart" uri="{C3380CC4-5D6E-409C-BE32-E72D297353CC}">
                  <c16:uniqueId val="{00000000-D25D-4A0F-A0C8-DECEA5E6AA37}"/>
                </c:ext>
              </c:extLst>
            </c:dLbl>
            <c:dLbl>
              <c:idx val="2"/>
              <c:delete val="1"/>
              <c:extLst>
                <c:ext xmlns:c15="http://schemas.microsoft.com/office/drawing/2012/chart" uri="{CE6537A1-D6FC-4f65-9D91-7224C49458BB}"/>
                <c:ext xmlns:c16="http://schemas.microsoft.com/office/drawing/2014/chart" uri="{C3380CC4-5D6E-409C-BE32-E72D297353CC}">
                  <c16:uniqueId val="{00000001-D25D-4A0F-A0C8-DECEA5E6AA37}"/>
                </c:ext>
              </c:extLst>
            </c:dLbl>
            <c:dLbl>
              <c:idx val="3"/>
              <c:layout>
                <c:manualLayout>
                  <c:x val="3.6629674030087141E-3"/>
                  <c:y val="-0.182786385882957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5D-4A0F-A0C8-DECEA5E6AA37}"/>
                </c:ext>
              </c:extLst>
            </c:dLbl>
            <c:dLbl>
              <c:idx val="4"/>
              <c:layout>
                <c:manualLayout>
                  <c:x val="1.8315412537056423E-3"/>
                  <c:y val="-0.116164228433938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5D-4A0F-A0C8-DECEA5E6AA37}"/>
                </c:ext>
              </c:extLst>
            </c:dLbl>
            <c:dLbl>
              <c:idx val="5"/>
              <c:layout>
                <c:manualLayout>
                  <c:x val="-1.8315412537056423E-3"/>
                  <c:y val="-9.9230870599837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5D-4A0F-A0C8-DECEA5E6AA37}"/>
                </c:ext>
              </c:extLst>
            </c:dLbl>
            <c:dLbl>
              <c:idx val="6"/>
              <c:layout>
                <c:manualLayout>
                  <c:x val="-7.3931557771187415E-4"/>
                  <c:y val="-0.118973920710884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D-4A0F-A0C8-DECEA5E6AA3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COPD!$C$8:$I$8</c:f>
                <c:numCache>
                  <c:formatCode>General</c:formatCode>
                  <c:ptCount val="7"/>
                  <c:pt idx="0">
                    <c:v>3.9999999999999949E-3</c:v>
                  </c:pt>
                  <c:pt idx="1">
                    <c:v>1.4999999999999999E-2</c:v>
                  </c:pt>
                  <c:pt idx="2">
                    <c:v>0</c:v>
                  </c:pt>
                  <c:pt idx="3">
                    <c:v>5.9999999999999984E-2</c:v>
                  </c:pt>
                  <c:pt idx="4">
                    <c:v>3.5000000000000003E-2</c:v>
                  </c:pt>
                  <c:pt idx="5">
                    <c:v>2.1000000000000005E-2</c:v>
                  </c:pt>
                  <c:pt idx="6">
                    <c:v>3.9000000000000021E-2</c:v>
                  </c:pt>
                </c:numCache>
              </c:numRef>
            </c:plus>
            <c:minus>
              <c:numRef>
                <c:f>COPD!$C$7:$I$7</c:f>
                <c:numCache>
                  <c:formatCode>General</c:formatCode>
                  <c:ptCount val="7"/>
                  <c:pt idx="0">
                    <c:v>4.0000000000000036E-3</c:v>
                  </c:pt>
                  <c:pt idx="1">
                    <c:v>1.2999999999999989E-2</c:v>
                  </c:pt>
                  <c:pt idx="2">
                    <c:v>0</c:v>
                  </c:pt>
                  <c:pt idx="3">
                    <c:v>4.4999999999999998E-2</c:v>
                  </c:pt>
                  <c:pt idx="4">
                    <c:v>2.1000000000000005E-2</c:v>
                  </c:pt>
                  <c:pt idx="5">
                    <c:v>1.3999999999999999E-2</c:v>
                  </c:pt>
                  <c:pt idx="6">
                    <c:v>3.1999999999999994E-2</c:v>
                  </c:pt>
                </c:numCache>
              </c:numRef>
            </c:minus>
            <c:spPr>
              <a:noFill/>
              <a:ln w="9525">
                <a:solidFill>
                  <a:schemeClr val="tx1">
                    <a:lumMod val="65000"/>
                    <a:lumOff val="35000"/>
                  </a:schemeClr>
                </a:solidFill>
                <a:round/>
              </a:ln>
              <a:effectLst/>
            </c:spPr>
          </c:errBars>
          <c:cat>
            <c:strRef>
              <c:f>COPD!$C$5:$I$5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COPD!$C$6:$I$6</c:f>
              <c:numCache>
                <c:formatCode>0.0%</c:formatCode>
                <c:ptCount val="7"/>
                <c:pt idx="0">
                  <c:v>7.2000000000000008E-2</c:v>
                </c:pt>
                <c:pt idx="1">
                  <c:v>0.10199999999999999</c:v>
                </c:pt>
                <c:pt idx="2">
                  <c:v>0</c:v>
                </c:pt>
                <c:pt idx="3">
                  <c:v>0.14400000000000002</c:v>
                </c:pt>
                <c:pt idx="4">
                  <c:v>4.9000000000000002E-2</c:v>
                </c:pt>
                <c:pt idx="5">
                  <c:v>4.2999999999999997E-2</c:v>
                </c:pt>
                <c:pt idx="6">
                  <c:v>0.157</c:v>
                </c:pt>
              </c:numCache>
            </c:numRef>
          </c:val>
          <c:extLst>
            <c:ext xmlns:c16="http://schemas.microsoft.com/office/drawing/2014/chart" uri="{C3380CC4-5D6E-409C-BE32-E72D297353CC}">
              <c16:uniqueId val="{00000006-D25D-4A0F-A0C8-DECEA5E6AA37}"/>
            </c:ext>
          </c:extLst>
        </c:ser>
        <c:dLbls>
          <c:dLblPos val="outEnd"/>
          <c:showLegendKey val="0"/>
          <c:showVal val="1"/>
          <c:showCatName val="0"/>
          <c:showSerName val="0"/>
          <c:showPercent val="0"/>
          <c:showBubbleSize val="0"/>
        </c:dLbls>
        <c:gapWidth val="80"/>
        <c:overlap val="25"/>
        <c:axId val="596292848"/>
        <c:axId val="596293240"/>
      </c:barChart>
      <c:catAx>
        <c:axId val="5962928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3240"/>
        <c:crosses val="autoZero"/>
        <c:auto val="1"/>
        <c:lblAlgn val="ctr"/>
        <c:lblOffset val="100"/>
        <c:noMultiLvlLbl val="0"/>
      </c:catAx>
      <c:valAx>
        <c:axId val="5962932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3.55987055016181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2E-45D2-8274-43A53B582292}"/>
                </c:ext>
              </c:extLst>
            </c:dLbl>
            <c:dLbl>
              <c:idx val="1"/>
              <c:layout>
                <c:manualLayout>
                  <c:x val="-3.663003663003663E-3"/>
                  <c:y val="-3.23624595469255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E-45D2-8274-43A53B582292}"/>
                </c:ext>
              </c:extLst>
            </c:dLbl>
            <c:dLbl>
              <c:idx val="2"/>
              <c:layout>
                <c:manualLayout>
                  <c:x val="0"/>
                  <c:y val="-6.47249190938511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2E-45D2-8274-43A53B582292}"/>
                </c:ext>
              </c:extLst>
            </c:dLbl>
            <c:dLbl>
              <c:idx val="3"/>
              <c:layout>
                <c:manualLayout>
                  <c:x val="-5.4945054945055617E-3"/>
                  <c:y val="-0.11650485436893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E-45D2-8274-43A53B582292}"/>
                </c:ext>
              </c:extLst>
            </c:dLbl>
            <c:dLbl>
              <c:idx val="4"/>
              <c:layout>
                <c:manualLayout>
                  <c:x val="-1.8315018315018315E-3"/>
                  <c:y val="-8.73786407766990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2E-45D2-8274-43A53B582292}"/>
                </c:ext>
              </c:extLst>
            </c:dLbl>
            <c:dLbl>
              <c:idx val="5"/>
              <c:layout>
                <c:manualLayout>
                  <c:x val="-7.326007326007326E-3"/>
                  <c:y val="-6.14886731391586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2E-45D2-8274-43A53B582292}"/>
                </c:ext>
              </c:extLst>
            </c:dLbl>
            <c:dLbl>
              <c:idx val="6"/>
              <c:layout>
                <c:manualLayout>
                  <c:x val="0"/>
                  <c:y val="-7.1197411003236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2E-45D2-8274-43A53B5822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Arthritis!$C$8:$I$8</c:f>
                <c:numCache>
                  <c:formatCode>General</c:formatCode>
                  <c:ptCount val="7"/>
                  <c:pt idx="0">
                    <c:v>8.0000000000000071E-3</c:v>
                  </c:pt>
                  <c:pt idx="1">
                    <c:v>1.7999999999999971E-2</c:v>
                  </c:pt>
                  <c:pt idx="2">
                    <c:v>4.8000000000000008E-2</c:v>
                  </c:pt>
                  <c:pt idx="3">
                    <c:v>7.5999999999999943E-2</c:v>
                  </c:pt>
                  <c:pt idx="4">
                    <c:v>0.05</c:v>
                  </c:pt>
                  <c:pt idx="5">
                    <c:v>4.3000000000000045E-2</c:v>
                  </c:pt>
                  <c:pt idx="6">
                    <c:v>4.7000000000000028E-2</c:v>
                  </c:pt>
                </c:numCache>
              </c:numRef>
            </c:plus>
            <c:minus>
              <c:numRef>
                <c:f>Arthritis!$C$7:$I$7</c:f>
                <c:numCache>
                  <c:formatCode>General</c:formatCode>
                  <c:ptCount val="7"/>
                  <c:pt idx="0">
                    <c:v>6.9999999999999932E-3</c:v>
                  </c:pt>
                  <c:pt idx="1">
                    <c:v>1.7000000000000029E-2</c:v>
                  </c:pt>
                  <c:pt idx="2">
                    <c:v>3.9000000000000007E-2</c:v>
                  </c:pt>
                  <c:pt idx="3">
                    <c:v>6.8000000000000047E-2</c:v>
                  </c:pt>
                  <c:pt idx="4">
                    <c:v>4.3999999999999984E-2</c:v>
                  </c:pt>
                  <c:pt idx="5">
                    <c:v>3.8999999999999986E-2</c:v>
                  </c:pt>
                  <c:pt idx="6">
                    <c:v>4.4999999999999998E-2</c:v>
                  </c:pt>
                </c:numCache>
              </c:numRef>
            </c:minus>
            <c:spPr>
              <a:noFill/>
              <a:ln w="9525">
                <a:solidFill>
                  <a:schemeClr val="tx1">
                    <a:lumMod val="65000"/>
                    <a:lumOff val="35000"/>
                  </a:schemeClr>
                </a:solidFill>
                <a:round/>
              </a:ln>
              <a:effectLst/>
            </c:spPr>
          </c:errBars>
          <c:cat>
            <c:strRef>
              <c:f>Arthritis!$C$5:$I$5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Arthritis!$C$6:$I$6</c:f>
              <c:numCache>
                <c:formatCode>0.0%</c:formatCode>
                <c:ptCount val="7"/>
                <c:pt idx="0">
                  <c:v>0.28399999999999997</c:v>
                </c:pt>
                <c:pt idx="1">
                  <c:v>0.28600000000000003</c:v>
                </c:pt>
                <c:pt idx="2">
                  <c:v>0.158</c:v>
                </c:pt>
                <c:pt idx="3">
                  <c:v>0.34200000000000003</c:v>
                </c:pt>
                <c:pt idx="4">
                  <c:v>0.23899999999999999</c:v>
                </c:pt>
                <c:pt idx="5">
                  <c:v>0.27899999999999997</c:v>
                </c:pt>
                <c:pt idx="6">
                  <c:v>0.35899999999999999</c:v>
                </c:pt>
              </c:numCache>
            </c:numRef>
          </c:val>
          <c:extLst>
            <c:ext xmlns:c16="http://schemas.microsoft.com/office/drawing/2014/chart" uri="{C3380CC4-5D6E-409C-BE32-E72D297353CC}">
              <c16:uniqueId val="{00000007-DD2E-45D2-8274-43A53B582292}"/>
            </c:ext>
          </c:extLst>
        </c:ser>
        <c:dLbls>
          <c:dLblPos val="outEnd"/>
          <c:showLegendKey val="0"/>
          <c:showVal val="1"/>
          <c:showCatName val="0"/>
          <c:showSerName val="0"/>
          <c:showPercent val="0"/>
          <c:showBubbleSize val="0"/>
        </c:dLbls>
        <c:gapWidth val="80"/>
        <c:overlap val="25"/>
        <c:axId val="596294024"/>
        <c:axId val="596294416"/>
      </c:barChart>
      <c:catAx>
        <c:axId val="5962940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4416"/>
        <c:crosses val="autoZero"/>
        <c:auto val="1"/>
        <c:lblAlgn val="ctr"/>
        <c:lblOffset val="100"/>
        <c:noMultiLvlLbl val="0"/>
      </c:catAx>
      <c:valAx>
        <c:axId val="59629441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3.35771456914813E-17"/>
                  <c:y val="-3.2051282051282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9-4E6B-ADBA-B2EFE635A631}"/>
                </c:ext>
              </c:extLst>
            </c:dLbl>
            <c:dLbl>
              <c:idx val="2"/>
              <c:layout>
                <c:manualLayout>
                  <c:x val="3.663003663003663E-3"/>
                  <c:y val="-7.0512820512820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19-4E6B-ADBA-B2EFE635A631}"/>
                </c:ext>
              </c:extLst>
            </c:dLbl>
            <c:dLbl>
              <c:idx val="3"/>
              <c:layout>
                <c:manualLayout>
                  <c:x val="3.6630036630035958E-3"/>
                  <c:y val="-0.211538461538461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19-4E6B-ADBA-B2EFE635A631}"/>
                </c:ext>
              </c:extLst>
            </c:dLbl>
            <c:dLbl>
              <c:idx val="4"/>
              <c:layout>
                <c:manualLayout>
                  <c:x val="-1.8315018315018315E-3"/>
                  <c:y val="-0.108974358974358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9-4E6B-ADBA-B2EFE635A631}"/>
                </c:ext>
              </c:extLst>
            </c:dLbl>
            <c:dLbl>
              <c:idx val="5"/>
              <c:layout>
                <c:manualLayout>
                  <c:x val="-1.8315018315019657E-3"/>
                  <c:y val="-0.108974358974358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19-4E6B-ADBA-B2EFE635A631}"/>
                </c:ext>
              </c:extLst>
            </c:dLbl>
            <c:dLbl>
              <c:idx val="6"/>
              <c:layout>
                <c:manualLayout>
                  <c:x val="5.4945054945054949E-3"/>
                  <c:y val="-8.97435897435897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19-4E6B-ADBA-B2EFE635A63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CVD!$C$8:$I$8</c:f>
                <c:numCache>
                  <c:formatCode>General</c:formatCode>
                  <c:ptCount val="7"/>
                  <c:pt idx="0">
                    <c:v>4.0000000000000036E-3</c:v>
                  </c:pt>
                  <c:pt idx="1">
                    <c:v>1.1999999999999993E-2</c:v>
                  </c:pt>
                  <c:pt idx="2">
                    <c:v>2.6999999999999993E-2</c:v>
                  </c:pt>
                  <c:pt idx="3">
                    <c:v>7.0999999999999994E-2</c:v>
                  </c:pt>
                  <c:pt idx="4">
                    <c:v>3.9000000000000007E-2</c:v>
                  </c:pt>
                  <c:pt idx="5">
                    <c:v>3.5000000000000003E-2</c:v>
                  </c:pt>
                  <c:pt idx="6">
                    <c:v>3.0999999999999996E-2</c:v>
                  </c:pt>
                </c:numCache>
              </c:numRef>
            </c:plus>
            <c:minus>
              <c:numRef>
                <c:f>CVD!$C$7:$I$7</c:f>
                <c:numCache>
                  <c:formatCode>General</c:formatCode>
                  <c:ptCount val="7"/>
                  <c:pt idx="0">
                    <c:v>3.9999999999999949E-3</c:v>
                  </c:pt>
                  <c:pt idx="1">
                    <c:v>0.01</c:v>
                  </c:pt>
                  <c:pt idx="2">
                    <c:v>1.7000000000000001E-2</c:v>
                  </c:pt>
                  <c:pt idx="3">
                    <c:v>5.1999999999999991E-2</c:v>
                  </c:pt>
                  <c:pt idx="4">
                    <c:v>0.03</c:v>
                  </c:pt>
                  <c:pt idx="5">
                    <c:v>2.5999999999999995E-2</c:v>
                  </c:pt>
                  <c:pt idx="6">
                    <c:v>2.5999999999999995E-2</c:v>
                  </c:pt>
                </c:numCache>
              </c:numRef>
            </c:minus>
            <c:spPr>
              <a:noFill/>
              <a:ln w="9525">
                <a:solidFill>
                  <a:schemeClr val="tx1">
                    <a:lumMod val="65000"/>
                    <a:lumOff val="35000"/>
                  </a:schemeClr>
                </a:solidFill>
                <a:round/>
              </a:ln>
              <a:effectLst/>
            </c:spPr>
          </c:errBars>
          <c:cat>
            <c:strRef>
              <c:f>CVD!$C$5:$I$5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CVD!$C$6:$I$6</c:f>
              <c:numCache>
                <c:formatCode>0.0%</c:formatCode>
                <c:ptCount val="7"/>
                <c:pt idx="0">
                  <c:v>8.199999999999999E-2</c:v>
                </c:pt>
                <c:pt idx="1">
                  <c:v>9.3000000000000013E-2</c:v>
                </c:pt>
                <c:pt idx="2">
                  <c:v>4.4000000000000004E-2</c:v>
                </c:pt>
                <c:pt idx="3">
                  <c:v>0.156</c:v>
                </c:pt>
                <c:pt idx="4">
                  <c:v>0.10099999999999999</c:v>
                </c:pt>
                <c:pt idx="5">
                  <c:v>9.1999999999999998E-2</c:v>
                </c:pt>
                <c:pt idx="6">
                  <c:v>0.124</c:v>
                </c:pt>
              </c:numCache>
            </c:numRef>
          </c:val>
          <c:extLst>
            <c:ext xmlns:c16="http://schemas.microsoft.com/office/drawing/2014/chart" uri="{C3380CC4-5D6E-409C-BE32-E72D297353CC}">
              <c16:uniqueId val="{00000006-7E19-4E6B-ADBA-B2EFE635A631}"/>
            </c:ext>
          </c:extLst>
        </c:ser>
        <c:dLbls>
          <c:dLblPos val="outEnd"/>
          <c:showLegendKey val="0"/>
          <c:showVal val="1"/>
          <c:showCatName val="0"/>
          <c:showSerName val="0"/>
          <c:showPercent val="0"/>
          <c:showBubbleSize val="0"/>
        </c:dLbls>
        <c:gapWidth val="80"/>
        <c:overlap val="25"/>
        <c:axId val="596295200"/>
        <c:axId val="596295592"/>
      </c:barChart>
      <c:catAx>
        <c:axId val="5962952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5592"/>
        <c:crosses val="autoZero"/>
        <c:auto val="1"/>
        <c:lblAlgn val="ctr"/>
        <c:lblOffset val="100"/>
        <c:noMultiLvlLbl val="0"/>
      </c:catAx>
      <c:valAx>
        <c:axId val="59629559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5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2.653400361290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1-4991-BC3E-FF44F34D8ECD}"/>
                </c:ext>
              </c:extLst>
            </c:dLbl>
            <c:dLbl>
              <c:idx val="1"/>
              <c:layout>
                <c:manualLayout>
                  <c:x val="-3.663003663003663E-3"/>
                  <c:y val="-1.9900502709680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1-4991-BC3E-FF44F34D8ECD}"/>
                </c:ext>
              </c:extLst>
            </c:dLbl>
            <c:dLbl>
              <c:idx val="2"/>
              <c:layout>
                <c:manualLayout>
                  <c:x val="-5.4945054945054949E-3"/>
                  <c:y val="-6.6335009032268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81-4991-BC3E-FF44F34D8ECD}"/>
                </c:ext>
              </c:extLst>
            </c:dLbl>
            <c:dLbl>
              <c:idx val="3"/>
              <c:layout>
                <c:manualLayout>
                  <c:x val="-5.4945054945055617E-3"/>
                  <c:y val="-0.132670018064537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81-4991-BC3E-FF44F34D8ECD}"/>
                </c:ext>
              </c:extLst>
            </c:dLbl>
            <c:dLbl>
              <c:idx val="4"/>
              <c:layout>
                <c:manualLayout>
                  <c:x val="-1.8315018315018315E-3"/>
                  <c:y val="-8.95522621935629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81-4991-BC3E-FF44F34D8ECD}"/>
                </c:ext>
              </c:extLst>
            </c:dLbl>
            <c:dLbl>
              <c:idx val="5"/>
              <c:layout>
                <c:manualLayout>
                  <c:x val="1.8315018315018315E-3"/>
                  <c:y val="-5.97015081290419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81-4991-BC3E-FF44F34D8ECD}"/>
                </c:ext>
              </c:extLst>
            </c:dLbl>
            <c:dLbl>
              <c:idx val="6"/>
              <c:layout>
                <c:manualLayout>
                  <c:x val="-1.8315018315019657E-3"/>
                  <c:y val="-7.9602010838722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81-4991-BC3E-FF44F34D8EC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Depression!$C$8:$I$8</c:f>
                <c:numCache>
                  <c:formatCode>General</c:formatCode>
                  <c:ptCount val="7"/>
                  <c:pt idx="0">
                    <c:v>8.0000000000000071E-3</c:v>
                  </c:pt>
                  <c:pt idx="1">
                    <c:v>0.02</c:v>
                  </c:pt>
                  <c:pt idx="2">
                    <c:v>0.04</c:v>
                  </c:pt>
                  <c:pt idx="3">
                    <c:v>7.4999999999999997E-2</c:v>
                  </c:pt>
                  <c:pt idx="4">
                    <c:v>4.8000000000000008E-2</c:v>
                  </c:pt>
                  <c:pt idx="5">
                    <c:v>4.1000000000000016E-2</c:v>
                  </c:pt>
                  <c:pt idx="6">
                    <c:v>4.7999999999999973E-2</c:v>
                  </c:pt>
                </c:numCache>
              </c:numRef>
            </c:plus>
            <c:minus>
              <c:numRef>
                <c:f>Depression!$C$7:$I$7</c:f>
                <c:numCache>
                  <c:formatCode>General</c:formatCode>
                  <c:ptCount val="7"/>
                  <c:pt idx="0">
                    <c:v>8.0000000000000071E-3</c:v>
                  </c:pt>
                  <c:pt idx="1">
                    <c:v>1.8000000000000006E-2</c:v>
                  </c:pt>
                  <c:pt idx="2">
                    <c:v>2.8999999999999995E-2</c:v>
                  </c:pt>
                  <c:pt idx="3">
                    <c:v>6.3E-2</c:v>
                  </c:pt>
                  <c:pt idx="4">
                    <c:v>3.9000000000000007E-2</c:v>
                  </c:pt>
                  <c:pt idx="5">
                    <c:v>3.5000000000000003E-2</c:v>
                  </c:pt>
                  <c:pt idx="6">
                    <c:v>4.300000000000001E-2</c:v>
                  </c:pt>
                </c:numCache>
              </c:numRef>
            </c:minus>
            <c:spPr>
              <a:noFill/>
              <a:ln w="9525">
                <a:solidFill>
                  <a:schemeClr val="tx1">
                    <a:lumMod val="65000"/>
                    <a:lumOff val="35000"/>
                  </a:schemeClr>
                </a:solidFill>
                <a:round/>
              </a:ln>
              <a:effectLst/>
            </c:spPr>
          </c:errBars>
          <c:cat>
            <c:strRef>
              <c:f>Depression!$C$5:$I$5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Depression!$C$6:$I$6</c:f>
              <c:numCache>
                <c:formatCode>0.0%</c:formatCode>
                <c:ptCount val="7"/>
                <c:pt idx="0">
                  <c:v>0.217</c:v>
                </c:pt>
                <c:pt idx="1">
                  <c:v>0.188</c:v>
                </c:pt>
                <c:pt idx="2">
                  <c:v>9.6999999999999989E-2</c:v>
                </c:pt>
                <c:pt idx="3">
                  <c:v>0.28000000000000003</c:v>
                </c:pt>
                <c:pt idx="4">
                  <c:v>0.16</c:v>
                </c:pt>
                <c:pt idx="5">
                  <c:v>0.20899999999999999</c:v>
                </c:pt>
                <c:pt idx="6">
                  <c:v>0.3</c:v>
                </c:pt>
              </c:numCache>
            </c:numRef>
          </c:val>
          <c:extLst>
            <c:ext xmlns:c16="http://schemas.microsoft.com/office/drawing/2014/chart" uri="{C3380CC4-5D6E-409C-BE32-E72D297353CC}">
              <c16:uniqueId val="{00000007-8281-4991-BC3E-FF44F34D8ECD}"/>
            </c:ext>
          </c:extLst>
        </c:ser>
        <c:dLbls>
          <c:dLblPos val="outEnd"/>
          <c:showLegendKey val="0"/>
          <c:showVal val="1"/>
          <c:showCatName val="0"/>
          <c:showSerName val="0"/>
          <c:showPercent val="0"/>
          <c:showBubbleSize val="0"/>
        </c:dLbls>
        <c:gapWidth val="80"/>
        <c:overlap val="25"/>
        <c:axId val="596296376"/>
        <c:axId val="596296768"/>
      </c:barChart>
      <c:catAx>
        <c:axId val="5962963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6768"/>
        <c:crosses val="autoZero"/>
        <c:auto val="1"/>
        <c:lblAlgn val="ctr"/>
        <c:lblOffset val="100"/>
        <c:noMultiLvlLbl val="0"/>
      </c:catAx>
      <c:valAx>
        <c:axId val="59629676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3.663003663003663E-3"/>
                  <c:y val="-1.3605438533012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8E-4C63-9869-370C8B222903}"/>
                </c:ext>
              </c:extLst>
            </c:dLbl>
            <c:dLbl>
              <c:idx val="2"/>
              <c:layout>
                <c:manualLayout>
                  <c:x val="0"/>
                  <c:y val="-5.4421754132049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8E-4C63-9869-370C8B222903}"/>
                </c:ext>
              </c:extLst>
            </c:dLbl>
            <c:dLbl>
              <c:idx val="3"/>
              <c:layout>
                <c:manualLayout>
                  <c:x val="-5.4945054945055617E-3"/>
                  <c:y val="-0.112244867897351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8E-4C63-9869-370C8B222903}"/>
                </c:ext>
              </c:extLst>
            </c:dLbl>
            <c:dLbl>
              <c:idx val="4"/>
              <c:layout>
                <c:manualLayout>
                  <c:x val="-1.8315018315018315E-3"/>
                  <c:y val="-7.14285522983147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8E-4C63-9869-370C8B222903}"/>
                </c:ext>
              </c:extLst>
            </c:dLbl>
            <c:dLbl>
              <c:idx val="5"/>
              <c:layout>
                <c:manualLayout>
                  <c:x val="-7.326007326007326E-3"/>
                  <c:y val="-6.462583303180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8E-4C63-9869-370C8B222903}"/>
                </c:ext>
              </c:extLst>
            </c:dLbl>
            <c:dLbl>
              <c:idx val="6"/>
              <c:layout>
                <c:manualLayout>
                  <c:x val="-3.663003663003663E-3"/>
                  <c:y val="-7.82312715648209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8E-4C63-9869-370C8B22290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errBars>
            <c:errBarType val="both"/>
            <c:errValType val="cust"/>
            <c:noEndCap val="0"/>
            <c:plus>
              <c:numRef>
                <c:f>Disability!$C$8:$I$8</c:f>
                <c:numCache>
                  <c:formatCode>General</c:formatCode>
                  <c:ptCount val="7"/>
                  <c:pt idx="0">
                    <c:v>8.0000000000000071E-3</c:v>
                  </c:pt>
                  <c:pt idx="1">
                    <c:v>0.02</c:v>
                  </c:pt>
                  <c:pt idx="2">
                    <c:v>4.7999999999999987E-2</c:v>
                  </c:pt>
                  <c:pt idx="3">
                    <c:v>7.9000000000000056E-2</c:v>
                  </c:pt>
                  <c:pt idx="4">
                    <c:v>5.6000000000000015E-2</c:v>
                  </c:pt>
                  <c:pt idx="5">
                    <c:v>4.4999999999999998E-2</c:v>
                  </c:pt>
                  <c:pt idx="6">
                    <c:v>0.05</c:v>
                  </c:pt>
                </c:numCache>
              </c:numRef>
            </c:plus>
            <c:minus>
              <c:numRef>
                <c:f>Disability!$C$7:$I$7</c:f>
                <c:numCache>
                  <c:formatCode>General</c:formatCode>
                  <c:ptCount val="7"/>
                  <c:pt idx="0">
                    <c:v>8.0000000000000071E-3</c:v>
                  </c:pt>
                  <c:pt idx="1">
                    <c:v>1.8999999999999986E-2</c:v>
                  </c:pt>
                  <c:pt idx="2">
                    <c:v>3.5999999999999997E-2</c:v>
                  </c:pt>
                  <c:pt idx="3">
                    <c:v>7.1999999999999953E-2</c:v>
                  </c:pt>
                  <c:pt idx="4">
                    <c:v>4.7999999999999973E-2</c:v>
                  </c:pt>
                  <c:pt idx="5">
                    <c:v>0.04</c:v>
                  </c:pt>
                  <c:pt idx="6">
                    <c:v>4.6999999999999958E-2</c:v>
                  </c:pt>
                </c:numCache>
              </c:numRef>
            </c:minus>
            <c:spPr>
              <a:noFill/>
              <a:ln w="9525">
                <a:solidFill>
                  <a:schemeClr val="tx1">
                    <a:lumMod val="65000"/>
                    <a:lumOff val="35000"/>
                  </a:schemeClr>
                </a:solidFill>
                <a:round/>
              </a:ln>
              <a:effectLst/>
            </c:spPr>
          </c:errBars>
          <c:cat>
            <c:strRef>
              <c:f>Disability!$C$5:$I$5</c:f>
              <c:strCache>
                <c:ptCount val="7"/>
                <c:pt idx="0">
                  <c:v>White, non-Hispanic</c:v>
                </c:pt>
                <c:pt idx="1">
                  <c:v>Black, non-Hispanic</c:v>
                </c:pt>
                <c:pt idx="2">
                  <c:v>Asian/Pacific Islander, non-Hispanic</c:v>
                </c:pt>
                <c:pt idx="3">
                  <c:v>American Indian/Alaska Native, non-Hispanic</c:v>
                </c:pt>
                <c:pt idx="4">
                  <c:v>Arab, non-Hispanic</c:v>
                </c:pt>
                <c:pt idx="5">
                  <c:v>Hispanic</c:v>
                </c:pt>
                <c:pt idx="6">
                  <c:v>Other, non-Hispanic</c:v>
                </c:pt>
              </c:strCache>
            </c:strRef>
          </c:cat>
          <c:val>
            <c:numRef>
              <c:f>Disability!$C$6:$I$6</c:f>
              <c:numCache>
                <c:formatCode>0.0%</c:formatCode>
                <c:ptCount val="7"/>
                <c:pt idx="0">
                  <c:v>0.23800000000000002</c:v>
                </c:pt>
                <c:pt idx="1">
                  <c:v>0.25700000000000001</c:v>
                </c:pt>
                <c:pt idx="2">
                  <c:v>0.126</c:v>
                </c:pt>
                <c:pt idx="3">
                  <c:v>0.373</c:v>
                </c:pt>
                <c:pt idx="4">
                  <c:v>0.22899999999999998</c:v>
                </c:pt>
                <c:pt idx="5">
                  <c:v>0.22600000000000001</c:v>
                </c:pt>
                <c:pt idx="6">
                  <c:v>0.35299999999999998</c:v>
                </c:pt>
              </c:numCache>
            </c:numRef>
          </c:val>
          <c:extLst>
            <c:ext xmlns:c16="http://schemas.microsoft.com/office/drawing/2014/chart" uri="{C3380CC4-5D6E-409C-BE32-E72D297353CC}">
              <c16:uniqueId val="{00000006-B58E-4C63-9869-370C8B222903}"/>
            </c:ext>
          </c:extLst>
        </c:ser>
        <c:dLbls>
          <c:dLblPos val="outEnd"/>
          <c:showLegendKey val="0"/>
          <c:showVal val="1"/>
          <c:showCatName val="0"/>
          <c:showSerName val="0"/>
          <c:showPercent val="0"/>
          <c:showBubbleSize val="0"/>
        </c:dLbls>
        <c:gapWidth val="80"/>
        <c:overlap val="25"/>
        <c:axId val="596297552"/>
        <c:axId val="596297944"/>
      </c:barChart>
      <c:catAx>
        <c:axId val="59629755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596297944"/>
        <c:crosses val="autoZero"/>
        <c:auto val="1"/>
        <c:lblAlgn val="ctr"/>
        <c:lblOffset val="100"/>
        <c:noMultiLvlLbl val="0"/>
      </c:catAx>
      <c:valAx>
        <c:axId val="59629794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59629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4"/>
              <c:tx>
                <c:rich>
                  <a:bodyPr/>
                  <a:lstStyle/>
                  <a:p>
                    <a:r>
                      <a:rPr lang="en-US"/>
                      <a:t>Data Not Available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2A-4013-9091-3DED00166536}"/>
                </c:ext>
              </c:extLst>
            </c:dLbl>
            <c:dLbl>
              <c:idx val="5"/>
              <c:tx>
                <c:rich>
                  <a:bodyPr/>
                  <a:lstStyle/>
                  <a:p>
                    <a:r>
                      <a:rPr lang="en-US"/>
                      <a:t>Data Not Available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2A-4013-9091-3DED001665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Sheet1!$L$145:$L$150</c:f>
              <c:strCache>
                <c:ptCount val="6"/>
                <c:pt idx="0">
                  <c:v>White, non-Hispanic</c:v>
                </c:pt>
                <c:pt idx="1">
                  <c:v>Black, non-Hispanic</c:v>
                </c:pt>
                <c:pt idx="2">
                  <c:v>Asian, non-Hispanic</c:v>
                </c:pt>
                <c:pt idx="3">
                  <c:v>American Indian</c:v>
                </c:pt>
                <c:pt idx="4">
                  <c:v>Arab, non-Hispanic</c:v>
                </c:pt>
                <c:pt idx="5">
                  <c:v>Hispanic </c:v>
                </c:pt>
              </c:strCache>
            </c:strRef>
          </c:cat>
          <c:val>
            <c:numRef>
              <c:f>Sheet1!$M$145:$M$150</c:f>
              <c:numCache>
                <c:formatCode>General</c:formatCode>
                <c:ptCount val="6"/>
                <c:pt idx="0">
                  <c:v>441.5</c:v>
                </c:pt>
                <c:pt idx="1">
                  <c:v>467.7</c:v>
                </c:pt>
                <c:pt idx="2">
                  <c:v>245.3</c:v>
                </c:pt>
                <c:pt idx="3">
                  <c:v>462.5</c:v>
                </c:pt>
                <c:pt idx="4">
                  <c:v>0</c:v>
                </c:pt>
                <c:pt idx="5">
                  <c:v>0</c:v>
                </c:pt>
              </c:numCache>
            </c:numRef>
          </c:val>
          <c:extLst>
            <c:ext xmlns:c16="http://schemas.microsoft.com/office/drawing/2014/chart" uri="{C3380CC4-5D6E-409C-BE32-E72D297353CC}">
              <c16:uniqueId val="{00000002-852A-4013-9091-3DED00166536}"/>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039-4F86-84D6-42B5AC50A0FD}"/>
                </c:ext>
              </c:extLst>
            </c:dLbl>
            <c:dLbl>
              <c:idx val="2"/>
              <c:tx>
                <c:rich>
                  <a:bodyPr/>
                  <a:lstStyle/>
                  <a:p>
                    <a:r>
                      <a:rPr lang="en-US" dirty="0"/>
                      <a:t>47.5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39-4F86-84D6-42B5AC50A0FD}"/>
                </c:ext>
              </c:extLst>
            </c:dLbl>
            <c:dLbl>
              <c:idx val="4"/>
              <c:tx>
                <c:rich>
                  <a:bodyPr/>
                  <a:lstStyle/>
                  <a:p>
                    <a:r>
                      <a:rPr lang="en-US"/>
                      <a:t>Data Not Available</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39-4F86-84D6-42B5AC50A0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'34, 40, 60'!$F$2:$F$8</c:f>
              <c:strCache>
                <c:ptCount val="7"/>
                <c:pt idx="0">
                  <c:v>White, non- Hispanic</c:v>
                </c:pt>
                <c:pt idx="1">
                  <c:v>Black, non- Hispanic</c:v>
                </c:pt>
                <c:pt idx="2">
                  <c:v>Asian/NH/PI, non- Hispanic</c:v>
                </c:pt>
                <c:pt idx="3">
                  <c:v>American Indian/ Alaska Native</c:v>
                </c:pt>
                <c:pt idx="4">
                  <c:v>Arab</c:v>
                </c:pt>
                <c:pt idx="5">
                  <c:v>Hispanic/ Latino</c:v>
                </c:pt>
                <c:pt idx="6">
                  <c:v>Multi/Other, non- Hispanic</c:v>
                </c:pt>
              </c:strCache>
            </c:strRef>
          </c:cat>
          <c:val>
            <c:numRef>
              <c:f>'34, 40, 60'!$G$2:$G$8</c:f>
              <c:numCache>
                <c:formatCode>General</c:formatCode>
                <c:ptCount val="7"/>
                <c:pt idx="0">
                  <c:v>71.400000000000006</c:v>
                </c:pt>
                <c:pt idx="1">
                  <c:v>641.79999999999995</c:v>
                </c:pt>
                <c:pt idx="2">
                  <c:v>47.5</c:v>
                </c:pt>
                <c:pt idx="3">
                  <c:v>58.3</c:v>
                </c:pt>
                <c:pt idx="4">
                  <c:v>0</c:v>
                </c:pt>
                <c:pt idx="5">
                  <c:v>173.2</c:v>
                </c:pt>
                <c:pt idx="6">
                  <c:v>203.3</c:v>
                </c:pt>
              </c:numCache>
            </c:numRef>
          </c:val>
          <c:extLst>
            <c:ext xmlns:c16="http://schemas.microsoft.com/office/drawing/2014/chart" uri="{C3380CC4-5D6E-409C-BE32-E72D297353CC}">
              <c16:uniqueId val="{00000001-0039-4F86-84D6-42B5AC50A0FD}"/>
            </c:ext>
          </c:extLst>
        </c:ser>
        <c:dLbls>
          <c:dLblPos val="outEnd"/>
          <c:showLegendKey val="0"/>
          <c:showVal val="1"/>
          <c:showCatName val="0"/>
          <c:showSerName val="0"/>
          <c:showPercent val="0"/>
          <c:showBubbleSize val="0"/>
        </c:dLbls>
        <c:gapWidth val="80"/>
        <c:overlap val="25"/>
        <c:axId val="157496368"/>
        <c:axId val="157496760"/>
      </c:barChart>
      <c:catAx>
        <c:axId val="1574963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7496760"/>
        <c:crosses val="autoZero"/>
        <c:auto val="1"/>
        <c:lblAlgn val="ctr"/>
        <c:lblOffset val="100"/>
        <c:noMultiLvlLbl val="0"/>
      </c:catAx>
      <c:valAx>
        <c:axId val="1574967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7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Sheet1!$A$4:$A$9</c:f>
              <c:strCache>
                <c:ptCount val="6"/>
                <c:pt idx="0">
                  <c:v>White</c:v>
                </c:pt>
                <c:pt idx="1">
                  <c:v>Black</c:v>
                </c:pt>
                <c:pt idx="2">
                  <c:v>Asian/PI</c:v>
                </c:pt>
                <c:pt idx="3">
                  <c:v>American Indian</c:v>
                </c:pt>
                <c:pt idx="4">
                  <c:v>Arab</c:v>
                </c:pt>
                <c:pt idx="5">
                  <c:v>Hispanic</c:v>
                </c:pt>
              </c:strCache>
            </c:strRef>
          </c:cat>
          <c:val>
            <c:numRef>
              <c:f>Sheet1!$B$4:$B$9</c:f>
              <c:numCache>
                <c:formatCode>General</c:formatCode>
                <c:ptCount val="6"/>
                <c:pt idx="0">
                  <c:v>756.5</c:v>
                </c:pt>
                <c:pt idx="1">
                  <c:v>962.8</c:v>
                </c:pt>
                <c:pt idx="2">
                  <c:v>338.1</c:v>
                </c:pt>
                <c:pt idx="3">
                  <c:v>877.4</c:v>
                </c:pt>
                <c:pt idx="4">
                  <c:v>974.3</c:v>
                </c:pt>
                <c:pt idx="5">
                  <c:v>597.9</c:v>
                </c:pt>
              </c:numCache>
            </c:numRef>
          </c:val>
          <c:extLst>
            <c:ext xmlns:c16="http://schemas.microsoft.com/office/drawing/2014/chart" uri="{C3380CC4-5D6E-409C-BE32-E72D297353CC}">
              <c16:uniqueId val="{00000000-EC15-434C-9650-A20B046C48FB}"/>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'2016 1 year'!$A$2</c:f>
              <c:strCache>
                <c:ptCount val="1"/>
                <c:pt idx="0">
                  <c:v>      One race</c:v>
                </c:pt>
              </c:strCache>
            </c:strRef>
          </c:tx>
          <c:spPr>
            <a:solidFill>
              <a:schemeClr val="accent1"/>
            </a:solidFill>
            <a:ln>
              <a:noFill/>
            </a:ln>
            <a:effectLst/>
          </c:spPr>
          <c:invertIfNegative val="0"/>
          <c:cat>
            <c:strRef>
              <c:f>'2016 1 year'!$B$1:$F$1</c:f>
              <c:strCache>
                <c:ptCount val="5"/>
                <c:pt idx="0">
                  <c:v>White</c:v>
                </c:pt>
                <c:pt idx="1">
                  <c:v>Black</c:v>
                </c:pt>
                <c:pt idx="2">
                  <c:v>American Indian and Alaska Native</c:v>
                </c:pt>
                <c:pt idx="3">
                  <c:v>Asian</c:v>
                </c:pt>
                <c:pt idx="4">
                  <c:v>Some Other Race</c:v>
                </c:pt>
              </c:strCache>
            </c:strRef>
          </c:cat>
          <c:val>
            <c:numRef>
              <c:f>'2016 1 year'!$B$2:$F$2</c:f>
              <c:numCache>
                <c:formatCode>0.00%</c:formatCode>
                <c:ptCount val="5"/>
                <c:pt idx="0">
                  <c:v>0.96599999999999997</c:v>
                </c:pt>
                <c:pt idx="1">
                  <c:v>0.9</c:v>
                </c:pt>
                <c:pt idx="2">
                  <c:v>0.32500000000000001</c:v>
                </c:pt>
                <c:pt idx="3">
                  <c:v>0.80800000000000005</c:v>
                </c:pt>
                <c:pt idx="4">
                  <c:v>0.8</c:v>
                </c:pt>
              </c:numCache>
            </c:numRef>
          </c:val>
          <c:extLst>
            <c:ext xmlns:c16="http://schemas.microsoft.com/office/drawing/2014/chart" uri="{C3380CC4-5D6E-409C-BE32-E72D297353CC}">
              <c16:uniqueId val="{00000000-3232-472C-91B3-97AE887F557F}"/>
            </c:ext>
          </c:extLst>
        </c:ser>
        <c:ser>
          <c:idx val="1"/>
          <c:order val="1"/>
          <c:tx>
            <c:strRef>
              <c:f>'2016 1 year'!$A$3</c:f>
              <c:strCache>
                <c:ptCount val="1"/>
                <c:pt idx="0">
                  <c:v>      Two races</c:v>
                </c:pt>
              </c:strCache>
            </c:strRef>
          </c:tx>
          <c:spPr>
            <a:solidFill>
              <a:schemeClr val="accent2"/>
            </a:solidFill>
            <a:ln>
              <a:noFill/>
            </a:ln>
            <a:effectLst/>
          </c:spPr>
          <c:invertIfNegative val="0"/>
          <c:cat>
            <c:strRef>
              <c:f>'2016 1 year'!$B$1:$F$1</c:f>
              <c:strCache>
                <c:ptCount val="5"/>
                <c:pt idx="0">
                  <c:v>White</c:v>
                </c:pt>
                <c:pt idx="1">
                  <c:v>Black</c:v>
                </c:pt>
                <c:pt idx="2">
                  <c:v>American Indian and Alaska Native</c:v>
                </c:pt>
                <c:pt idx="3">
                  <c:v>Asian</c:v>
                </c:pt>
                <c:pt idx="4">
                  <c:v>Some Other Race</c:v>
                </c:pt>
              </c:strCache>
            </c:strRef>
          </c:cat>
          <c:val>
            <c:numRef>
              <c:f>'2016 1 year'!$B$3:$F$3</c:f>
              <c:numCache>
                <c:formatCode>0.00%</c:formatCode>
                <c:ptCount val="5"/>
                <c:pt idx="0">
                  <c:v>3.1E-2</c:v>
                </c:pt>
                <c:pt idx="1">
                  <c:v>8.5999999999999993E-2</c:v>
                </c:pt>
                <c:pt idx="2">
                  <c:v>0.55800000000000005</c:v>
                </c:pt>
                <c:pt idx="3">
                  <c:v>0.17299999999999999</c:v>
                </c:pt>
                <c:pt idx="4">
                  <c:v>0.17899999999999999</c:v>
                </c:pt>
              </c:numCache>
            </c:numRef>
          </c:val>
          <c:extLst>
            <c:ext xmlns:c16="http://schemas.microsoft.com/office/drawing/2014/chart" uri="{C3380CC4-5D6E-409C-BE32-E72D297353CC}">
              <c16:uniqueId val="{00000001-3232-472C-91B3-97AE887F557F}"/>
            </c:ext>
          </c:extLst>
        </c:ser>
        <c:ser>
          <c:idx val="2"/>
          <c:order val="2"/>
          <c:tx>
            <c:strRef>
              <c:f>'2016 1 year'!$A$4</c:f>
              <c:strCache>
                <c:ptCount val="1"/>
                <c:pt idx="0">
                  <c:v>      Three races</c:v>
                </c:pt>
              </c:strCache>
            </c:strRef>
          </c:tx>
          <c:spPr>
            <a:solidFill>
              <a:schemeClr val="accent3"/>
            </a:solidFill>
            <a:ln>
              <a:noFill/>
            </a:ln>
            <a:effectLst/>
          </c:spPr>
          <c:invertIfNegative val="0"/>
          <c:cat>
            <c:strRef>
              <c:f>'2016 1 year'!$B$1:$F$1</c:f>
              <c:strCache>
                <c:ptCount val="5"/>
                <c:pt idx="0">
                  <c:v>White</c:v>
                </c:pt>
                <c:pt idx="1">
                  <c:v>Black</c:v>
                </c:pt>
                <c:pt idx="2">
                  <c:v>American Indian and Alaska Native</c:v>
                </c:pt>
                <c:pt idx="3">
                  <c:v>Asian</c:v>
                </c:pt>
                <c:pt idx="4">
                  <c:v>Some Other Race</c:v>
                </c:pt>
              </c:strCache>
            </c:strRef>
          </c:cat>
          <c:val>
            <c:numRef>
              <c:f>'2016 1 year'!$B$4:$F$4</c:f>
              <c:numCache>
                <c:formatCode>0.00%</c:formatCode>
                <c:ptCount val="5"/>
                <c:pt idx="0">
                  <c:v>3.0000000000000001E-3</c:v>
                </c:pt>
                <c:pt idx="1">
                  <c:v>1.2E-2</c:v>
                </c:pt>
                <c:pt idx="2">
                  <c:v>0.106</c:v>
                </c:pt>
                <c:pt idx="3">
                  <c:v>1.4999999999999999E-2</c:v>
                </c:pt>
                <c:pt idx="4">
                  <c:v>1.6E-2</c:v>
                </c:pt>
              </c:numCache>
            </c:numRef>
          </c:val>
          <c:extLst>
            <c:ext xmlns:c16="http://schemas.microsoft.com/office/drawing/2014/chart" uri="{C3380CC4-5D6E-409C-BE32-E72D297353CC}">
              <c16:uniqueId val="{00000002-3232-472C-91B3-97AE887F557F}"/>
            </c:ext>
          </c:extLst>
        </c:ser>
        <c:ser>
          <c:idx val="3"/>
          <c:order val="3"/>
          <c:tx>
            <c:strRef>
              <c:f>'2016 1 year'!$A$5</c:f>
              <c:strCache>
                <c:ptCount val="1"/>
                <c:pt idx="0">
                  <c:v>      Four or more races</c:v>
                </c:pt>
              </c:strCache>
            </c:strRef>
          </c:tx>
          <c:spPr>
            <a:solidFill>
              <a:schemeClr val="accent4"/>
            </a:solidFill>
            <a:ln>
              <a:noFill/>
            </a:ln>
            <a:effectLst/>
          </c:spPr>
          <c:invertIfNegative val="0"/>
          <c:cat>
            <c:strRef>
              <c:f>'2016 1 year'!$B$1:$F$1</c:f>
              <c:strCache>
                <c:ptCount val="5"/>
                <c:pt idx="0">
                  <c:v>White</c:v>
                </c:pt>
                <c:pt idx="1">
                  <c:v>Black</c:v>
                </c:pt>
                <c:pt idx="2">
                  <c:v>American Indian and Alaska Native</c:v>
                </c:pt>
                <c:pt idx="3">
                  <c:v>Asian</c:v>
                </c:pt>
                <c:pt idx="4">
                  <c:v>Some Other Race</c:v>
                </c:pt>
              </c:strCache>
            </c:strRef>
          </c:cat>
          <c:val>
            <c:numRef>
              <c:f>'2016 1 year'!$B$5:$F$5</c:f>
              <c:numCache>
                <c:formatCode>0.00%</c:formatCode>
                <c:ptCount val="5"/>
                <c:pt idx="0">
                  <c:v>0</c:v>
                </c:pt>
                <c:pt idx="1">
                  <c:v>1E-3</c:v>
                </c:pt>
                <c:pt idx="2">
                  <c:v>1.2E-2</c:v>
                </c:pt>
                <c:pt idx="3">
                  <c:v>4.0000000000000001E-3</c:v>
                </c:pt>
                <c:pt idx="4">
                  <c:v>5.0000000000000001E-3</c:v>
                </c:pt>
              </c:numCache>
            </c:numRef>
          </c:val>
          <c:extLst>
            <c:ext xmlns:c16="http://schemas.microsoft.com/office/drawing/2014/chart" uri="{C3380CC4-5D6E-409C-BE32-E72D297353CC}">
              <c16:uniqueId val="{00000003-3232-472C-91B3-97AE887F557F}"/>
            </c:ext>
          </c:extLst>
        </c:ser>
        <c:dLbls>
          <c:showLegendKey val="0"/>
          <c:showVal val="0"/>
          <c:showCatName val="0"/>
          <c:showSerName val="0"/>
          <c:showPercent val="0"/>
          <c:showBubbleSize val="0"/>
        </c:dLbls>
        <c:gapWidth val="219"/>
        <c:overlap val="-27"/>
        <c:axId val="450379048"/>
        <c:axId val="293603032"/>
      </c:barChart>
      <c:catAx>
        <c:axId val="45037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3603032"/>
        <c:crosses val="autoZero"/>
        <c:auto val="1"/>
        <c:lblAlgn val="ctr"/>
        <c:lblOffset val="100"/>
        <c:noMultiLvlLbl val="0"/>
      </c:catAx>
      <c:valAx>
        <c:axId val="293603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037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1.4501868799880148E-3"/>
                  <c:y val="-1.85433403126377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8F-481E-907D-ADA0438D7A9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Sheet1!$F$4:$F$9</c:f>
              <c:strCache>
                <c:ptCount val="6"/>
                <c:pt idx="0">
                  <c:v>White</c:v>
                </c:pt>
                <c:pt idx="1">
                  <c:v>Black</c:v>
                </c:pt>
                <c:pt idx="2">
                  <c:v>Asian/PI</c:v>
                </c:pt>
                <c:pt idx="3">
                  <c:v>American Indian</c:v>
                </c:pt>
                <c:pt idx="4">
                  <c:v>Arab</c:v>
                </c:pt>
                <c:pt idx="5">
                  <c:v>Hispanic</c:v>
                </c:pt>
              </c:strCache>
            </c:strRef>
          </c:cat>
          <c:val>
            <c:numRef>
              <c:f>Sheet1!$G$4:$G$9</c:f>
              <c:numCache>
                <c:formatCode>General</c:formatCode>
                <c:ptCount val="6"/>
                <c:pt idx="0">
                  <c:v>189.6</c:v>
                </c:pt>
                <c:pt idx="1">
                  <c:v>275.39999999999998</c:v>
                </c:pt>
                <c:pt idx="2">
                  <c:v>77.5</c:v>
                </c:pt>
                <c:pt idx="3">
                  <c:v>205.3</c:v>
                </c:pt>
                <c:pt idx="4">
                  <c:v>267.3</c:v>
                </c:pt>
                <c:pt idx="5">
                  <c:v>135.5</c:v>
                </c:pt>
              </c:numCache>
            </c:numRef>
          </c:val>
          <c:extLst>
            <c:ext xmlns:c16="http://schemas.microsoft.com/office/drawing/2014/chart" uri="{C3380CC4-5D6E-409C-BE32-E72D297353CC}">
              <c16:uniqueId val="{00000000-F18F-481E-907D-ADA0438D7A93}"/>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5"/>
              <c:layout>
                <c:manualLayout>
                  <c:x val="-2.8858520534998187E-3"/>
                  <c:y val="-4.74488855972631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33-4A01-9B56-8AA3D735881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Sheet1!$L$4:$L$9</c:f>
              <c:strCache>
                <c:ptCount val="6"/>
                <c:pt idx="0">
                  <c:v>White</c:v>
                </c:pt>
                <c:pt idx="1">
                  <c:v>Black</c:v>
                </c:pt>
                <c:pt idx="2">
                  <c:v>Asian/PI</c:v>
                </c:pt>
                <c:pt idx="3">
                  <c:v>American Indian</c:v>
                </c:pt>
                <c:pt idx="4">
                  <c:v>Arab</c:v>
                </c:pt>
                <c:pt idx="5">
                  <c:v>Hispanic</c:v>
                </c:pt>
              </c:strCache>
            </c:strRef>
          </c:cat>
          <c:val>
            <c:numRef>
              <c:f>Sheet1!$M$4:$M$9</c:f>
              <c:numCache>
                <c:formatCode>General</c:formatCode>
                <c:ptCount val="6"/>
                <c:pt idx="0">
                  <c:v>35.700000000000003</c:v>
                </c:pt>
                <c:pt idx="1">
                  <c:v>50.6</c:v>
                </c:pt>
                <c:pt idx="2" formatCode="0.0">
                  <c:v>26</c:v>
                </c:pt>
                <c:pt idx="3">
                  <c:v>29.9</c:v>
                </c:pt>
                <c:pt idx="4">
                  <c:v>50.2</c:v>
                </c:pt>
                <c:pt idx="5">
                  <c:v>32.4</c:v>
                </c:pt>
              </c:numCache>
            </c:numRef>
          </c:val>
          <c:extLst>
            <c:ext xmlns:c16="http://schemas.microsoft.com/office/drawing/2014/chart" uri="{C3380CC4-5D6E-409C-BE32-E72D297353CC}">
              <c16:uniqueId val="{00000001-B033-4A01-9B56-8AA3D735881A}"/>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1.45932124785525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A7-46C1-A9DD-148A4FDD601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Sheet1!$A$32:$A$37</c:f>
              <c:strCache>
                <c:ptCount val="6"/>
                <c:pt idx="0">
                  <c:v>White</c:v>
                </c:pt>
                <c:pt idx="1">
                  <c:v>Black</c:v>
                </c:pt>
                <c:pt idx="2">
                  <c:v>Asian/PI</c:v>
                </c:pt>
                <c:pt idx="3">
                  <c:v>American Indian</c:v>
                </c:pt>
                <c:pt idx="4">
                  <c:v>Arab</c:v>
                </c:pt>
                <c:pt idx="5">
                  <c:v>Hispanic</c:v>
                </c:pt>
              </c:strCache>
            </c:strRef>
          </c:cat>
          <c:val>
            <c:numRef>
              <c:f>Sheet1!$B$32:$B$37</c:f>
              <c:numCache>
                <c:formatCode>0.0</c:formatCode>
                <c:ptCount val="6"/>
                <c:pt idx="0">
                  <c:v>21</c:v>
                </c:pt>
                <c:pt idx="1">
                  <c:v>37.799999999999997</c:v>
                </c:pt>
                <c:pt idx="2">
                  <c:v>12</c:v>
                </c:pt>
                <c:pt idx="3" formatCode="General">
                  <c:v>33.299999999999997</c:v>
                </c:pt>
                <c:pt idx="4" formatCode="General">
                  <c:v>33.700000000000003</c:v>
                </c:pt>
                <c:pt idx="5" formatCode="General">
                  <c:v>30.5</c:v>
                </c:pt>
              </c:numCache>
            </c:numRef>
          </c:val>
          <c:extLst>
            <c:ext xmlns:c16="http://schemas.microsoft.com/office/drawing/2014/chart" uri="{C3380CC4-5D6E-409C-BE32-E72D297353CC}">
              <c16:uniqueId val="{00000000-60A7-46C1-A9DD-148A4FDD6011}"/>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2.9150420184944495E-3"/>
                  <c:y val="-1.21894129190020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3-479A-8631-D2F93517D51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Sheet1!$F$32:$F$37</c:f>
              <c:strCache>
                <c:ptCount val="6"/>
                <c:pt idx="0">
                  <c:v>White</c:v>
                </c:pt>
                <c:pt idx="1">
                  <c:v>Black</c:v>
                </c:pt>
                <c:pt idx="2">
                  <c:v>Asian/PI</c:v>
                </c:pt>
                <c:pt idx="3">
                  <c:v>American Indian</c:v>
                </c:pt>
                <c:pt idx="4">
                  <c:v>Arab</c:v>
                </c:pt>
                <c:pt idx="5">
                  <c:v>Hispanic</c:v>
                </c:pt>
              </c:strCache>
            </c:strRef>
          </c:cat>
          <c:val>
            <c:numRef>
              <c:f>Sheet1!$G$32:$G$37</c:f>
              <c:numCache>
                <c:formatCode>General</c:formatCode>
                <c:ptCount val="6"/>
                <c:pt idx="0">
                  <c:v>167.3</c:v>
                </c:pt>
                <c:pt idx="1">
                  <c:v>200.2</c:v>
                </c:pt>
                <c:pt idx="2">
                  <c:v>86.9</c:v>
                </c:pt>
                <c:pt idx="3">
                  <c:v>180.8</c:v>
                </c:pt>
                <c:pt idx="4">
                  <c:v>226.1</c:v>
                </c:pt>
                <c:pt idx="5">
                  <c:v>122.1</c:v>
                </c:pt>
              </c:numCache>
            </c:numRef>
          </c:val>
          <c:extLst>
            <c:ext xmlns:c16="http://schemas.microsoft.com/office/drawing/2014/chart" uri="{C3380CC4-5D6E-409C-BE32-E72D297353CC}">
              <c16:uniqueId val="{00000000-BA03-479A-8631-D2F93517D51C}"/>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4.2134944193328522E-3"/>
                  <c:y val="-4.77048668708337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5A-4F9A-8F71-E655DDB7649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Sheet1!$L$32:$L$37</c:f>
              <c:strCache>
                <c:ptCount val="6"/>
                <c:pt idx="0">
                  <c:v>White</c:v>
                </c:pt>
                <c:pt idx="1">
                  <c:v>Black</c:v>
                </c:pt>
                <c:pt idx="2">
                  <c:v>Asian/PI</c:v>
                </c:pt>
                <c:pt idx="3">
                  <c:v>American Indian</c:v>
                </c:pt>
                <c:pt idx="4">
                  <c:v>Arab</c:v>
                </c:pt>
                <c:pt idx="5">
                  <c:v>Hispanic</c:v>
                </c:pt>
              </c:strCache>
            </c:strRef>
          </c:cat>
          <c:val>
            <c:numRef>
              <c:f>Sheet1!$M$32:$M$37</c:f>
              <c:numCache>
                <c:formatCode>General</c:formatCode>
                <c:ptCount val="6"/>
                <c:pt idx="0">
                  <c:v>10.3</c:v>
                </c:pt>
                <c:pt idx="1">
                  <c:v>8.6999999999999993</c:v>
                </c:pt>
                <c:pt idx="2" formatCode="0.0">
                  <c:v>3</c:v>
                </c:pt>
                <c:pt idx="3" formatCode="0.0">
                  <c:v>22</c:v>
                </c:pt>
                <c:pt idx="4">
                  <c:v>7.5</c:v>
                </c:pt>
                <c:pt idx="5">
                  <c:v>15.1</c:v>
                </c:pt>
              </c:numCache>
            </c:numRef>
          </c:val>
          <c:extLst>
            <c:ext xmlns:c16="http://schemas.microsoft.com/office/drawing/2014/chart" uri="{C3380CC4-5D6E-409C-BE32-E72D297353CC}">
              <c16:uniqueId val="{00000001-695A-4F9A-8F71-E655DDB76490}"/>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1.4303932894506825E-3"/>
                  <c:y val="-3.0438015019602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4F-4AD3-85BF-96A3DCBF683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Sheet1!$A$60:$A$65</c:f>
              <c:strCache>
                <c:ptCount val="6"/>
                <c:pt idx="0">
                  <c:v>White</c:v>
                </c:pt>
                <c:pt idx="1">
                  <c:v>Black</c:v>
                </c:pt>
                <c:pt idx="2">
                  <c:v>Asian/PI</c:v>
                </c:pt>
                <c:pt idx="3">
                  <c:v>American Indian</c:v>
                </c:pt>
                <c:pt idx="4">
                  <c:v>Arab</c:v>
                </c:pt>
                <c:pt idx="5">
                  <c:v>Hispanic</c:v>
                </c:pt>
              </c:strCache>
            </c:strRef>
          </c:cat>
          <c:val>
            <c:numRef>
              <c:f>Sheet1!$B$60:$B$65</c:f>
              <c:numCache>
                <c:formatCode>General</c:formatCode>
                <c:ptCount val="6"/>
                <c:pt idx="0" formatCode="0.0">
                  <c:v>13</c:v>
                </c:pt>
                <c:pt idx="1">
                  <c:v>26.2</c:v>
                </c:pt>
                <c:pt idx="2">
                  <c:v>8.3000000000000007</c:v>
                </c:pt>
                <c:pt idx="3">
                  <c:v>21.7</c:v>
                </c:pt>
                <c:pt idx="4">
                  <c:v>27.8</c:v>
                </c:pt>
                <c:pt idx="5">
                  <c:v>14.6</c:v>
                </c:pt>
              </c:numCache>
            </c:numRef>
          </c:val>
          <c:extLst>
            <c:ext xmlns:c16="http://schemas.microsoft.com/office/drawing/2014/chart" uri="{C3380CC4-5D6E-409C-BE32-E72D297353CC}">
              <c16:uniqueId val="{00000000-5C4F-4AD3-85BF-96A3DCBF6831}"/>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Sheet1!$L$60:$L$65</c:f>
              <c:strCache>
                <c:ptCount val="6"/>
                <c:pt idx="0">
                  <c:v>White</c:v>
                </c:pt>
                <c:pt idx="1">
                  <c:v>Black</c:v>
                </c:pt>
                <c:pt idx="2">
                  <c:v>Asian/PI</c:v>
                </c:pt>
                <c:pt idx="3">
                  <c:v>American Indian</c:v>
                </c:pt>
                <c:pt idx="4">
                  <c:v>Arab</c:v>
                </c:pt>
                <c:pt idx="5">
                  <c:v>Hispanic</c:v>
                </c:pt>
              </c:strCache>
            </c:strRef>
          </c:cat>
          <c:val>
            <c:numRef>
              <c:f>Sheet1!$M$60:$M$65</c:f>
              <c:numCache>
                <c:formatCode>General</c:formatCode>
                <c:ptCount val="6"/>
                <c:pt idx="0">
                  <c:v>47.3</c:v>
                </c:pt>
                <c:pt idx="1">
                  <c:v>32.299999999999997</c:v>
                </c:pt>
                <c:pt idx="2">
                  <c:v>9.6</c:v>
                </c:pt>
                <c:pt idx="3">
                  <c:v>72.099999999999994</c:v>
                </c:pt>
                <c:pt idx="4">
                  <c:v>33.799999999999997</c:v>
                </c:pt>
                <c:pt idx="5">
                  <c:v>22.5</c:v>
                </c:pt>
              </c:numCache>
            </c:numRef>
          </c:val>
          <c:extLst>
            <c:ext xmlns:c16="http://schemas.microsoft.com/office/drawing/2014/chart" uri="{C3380CC4-5D6E-409C-BE32-E72D297353CC}">
              <c16:uniqueId val="{00000000-2590-4DF6-A525-5FC8876FDA2E}"/>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Sheet1!$F$60:$F$65</c:f>
              <c:strCache>
                <c:ptCount val="6"/>
                <c:pt idx="0">
                  <c:v>White</c:v>
                </c:pt>
                <c:pt idx="1">
                  <c:v>Black</c:v>
                </c:pt>
                <c:pt idx="2">
                  <c:v>Asian/PI</c:v>
                </c:pt>
                <c:pt idx="3">
                  <c:v>American Indian</c:v>
                </c:pt>
                <c:pt idx="4">
                  <c:v>Arab</c:v>
                </c:pt>
                <c:pt idx="5">
                  <c:v>Hispanic</c:v>
                </c:pt>
              </c:strCache>
            </c:strRef>
          </c:cat>
          <c:val>
            <c:numRef>
              <c:f>Sheet1!$G$60:$G$65</c:f>
              <c:numCache>
                <c:formatCode>General</c:formatCode>
                <c:ptCount val="6"/>
                <c:pt idx="0">
                  <c:v>29.5</c:v>
                </c:pt>
                <c:pt idx="1">
                  <c:v>22.1</c:v>
                </c:pt>
                <c:pt idx="2">
                  <c:v>8.5</c:v>
                </c:pt>
                <c:pt idx="3">
                  <c:v>25.1</c:v>
                </c:pt>
                <c:pt idx="4" formatCode="0.0">
                  <c:v>33</c:v>
                </c:pt>
                <c:pt idx="5">
                  <c:v>19.5</c:v>
                </c:pt>
              </c:numCache>
            </c:numRef>
          </c:val>
          <c:extLst>
            <c:ext xmlns:c16="http://schemas.microsoft.com/office/drawing/2014/chart" uri="{C3380CC4-5D6E-409C-BE32-E72D297353CC}">
              <c16:uniqueId val="{00000000-CFC7-43A0-9DD9-E2EDE70A1BC0}"/>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2"/>
              <c:tx>
                <c:rich>
                  <a:bodyPr/>
                  <a:lstStyle/>
                  <a:p>
                    <a:r>
                      <a:rPr lang="en-US"/>
                      <a:t>Data Not Available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F9-4932-9F2B-9FBFBB0D653D}"/>
                </c:ext>
              </c:extLst>
            </c:dLbl>
            <c:dLbl>
              <c:idx val="3"/>
              <c:tx>
                <c:rich>
                  <a:bodyPr/>
                  <a:lstStyle/>
                  <a:p>
                    <a:r>
                      <a:rPr lang="en-US"/>
                      <a:t>Data</a:t>
                    </a:r>
                    <a:r>
                      <a:rPr lang="en-US" baseline="0"/>
                      <a:t> Not Available</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F9-4932-9F2B-9FBFBB0D653D}"/>
                </c:ext>
              </c:extLst>
            </c:dLbl>
            <c:dLbl>
              <c:idx val="4"/>
              <c:tx>
                <c:rich>
                  <a:bodyPr/>
                  <a:lstStyle/>
                  <a:p>
                    <a:r>
                      <a:rPr lang="en-US"/>
                      <a:t>Data Not Available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F9-4932-9F2B-9FBFBB0D653D}"/>
                </c:ext>
              </c:extLst>
            </c:dLbl>
            <c:dLbl>
              <c:idx val="5"/>
              <c:tx>
                <c:rich>
                  <a:bodyPr/>
                  <a:lstStyle/>
                  <a:p>
                    <a:r>
                      <a:rPr lang="en-US"/>
                      <a:t>Data</a:t>
                    </a:r>
                    <a:r>
                      <a:rPr lang="en-US" baseline="0"/>
                      <a:t> Not Available</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F9-4932-9F2B-9FBFBB0D65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Sheet1!$A$89:$A$94</c:f>
              <c:strCache>
                <c:ptCount val="6"/>
                <c:pt idx="0">
                  <c:v>White</c:v>
                </c:pt>
                <c:pt idx="1">
                  <c:v>Black</c:v>
                </c:pt>
                <c:pt idx="2">
                  <c:v>Asian/PI</c:v>
                </c:pt>
                <c:pt idx="3">
                  <c:v>American Indian</c:v>
                </c:pt>
                <c:pt idx="4">
                  <c:v>Arab</c:v>
                </c:pt>
                <c:pt idx="5">
                  <c:v>Hispanic</c:v>
                </c:pt>
              </c:strCache>
            </c:strRef>
          </c:cat>
          <c:val>
            <c:numRef>
              <c:f>Sheet1!$B$89:$B$94</c:f>
              <c:numCache>
                <c:formatCode>General</c:formatCode>
                <c:ptCount val="6"/>
                <c:pt idx="0">
                  <c:v>0.5</c:v>
                </c:pt>
                <c:pt idx="1">
                  <c:v>4.7</c:v>
                </c:pt>
                <c:pt idx="2">
                  <c:v>0</c:v>
                </c:pt>
                <c:pt idx="3">
                  <c:v>0</c:v>
                </c:pt>
                <c:pt idx="4">
                  <c:v>0</c:v>
                </c:pt>
                <c:pt idx="5">
                  <c:v>0</c:v>
                </c:pt>
              </c:numCache>
            </c:numRef>
          </c:val>
          <c:extLst>
            <c:ext xmlns:c16="http://schemas.microsoft.com/office/drawing/2014/chart" uri="{C3380CC4-5D6E-409C-BE32-E72D297353CC}">
              <c16:uniqueId val="{00000004-85F9-4932-9F2B-9FBFBB0D653D}"/>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5"/>
              <c:layout>
                <c:manualLayout>
                  <c:x val="0"/>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76-4F49-8C14-6C3092E802D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Sheet1!$F$89:$F$94</c:f>
              <c:strCache>
                <c:ptCount val="6"/>
                <c:pt idx="0">
                  <c:v>White</c:v>
                </c:pt>
                <c:pt idx="1">
                  <c:v>Black</c:v>
                </c:pt>
                <c:pt idx="2">
                  <c:v>Asian/PI</c:v>
                </c:pt>
                <c:pt idx="3">
                  <c:v>American Indian</c:v>
                </c:pt>
                <c:pt idx="4">
                  <c:v>Arab</c:v>
                </c:pt>
                <c:pt idx="5">
                  <c:v>Hispanic</c:v>
                </c:pt>
              </c:strCache>
            </c:strRef>
          </c:cat>
          <c:val>
            <c:numRef>
              <c:f>Sheet1!$G$89:$G$94</c:f>
              <c:numCache>
                <c:formatCode>General</c:formatCode>
                <c:ptCount val="6"/>
                <c:pt idx="0">
                  <c:v>14.2</c:v>
                </c:pt>
                <c:pt idx="1">
                  <c:v>17.7</c:v>
                </c:pt>
                <c:pt idx="2">
                  <c:v>7.8</c:v>
                </c:pt>
                <c:pt idx="3">
                  <c:v>18.3</c:v>
                </c:pt>
                <c:pt idx="4">
                  <c:v>26.4</c:v>
                </c:pt>
                <c:pt idx="5">
                  <c:v>11.8</c:v>
                </c:pt>
              </c:numCache>
            </c:numRef>
          </c:val>
          <c:extLst>
            <c:ext xmlns:c16="http://schemas.microsoft.com/office/drawing/2014/chart" uri="{C3380CC4-5D6E-409C-BE32-E72D297353CC}">
              <c16:uniqueId val="{00000001-2476-4F49-8C14-6C3092E802D2}"/>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67469283730848E-2"/>
          <c:y val="2.5428331875182269E-2"/>
          <c:w val="0.91661198600174976"/>
          <c:h val="0.88173591663070083"/>
        </c:manualLayout>
      </c:layout>
      <c:barChart>
        <c:barDir val="col"/>
        <c:grouping val="clustered"/>
        <c:varyColors val="0"/>
        <c:ser>
          <c:idx val="0"/>
          <c:order val="0"/>
          <c:spPr>
            <a:solidFill>
              <a:schemeClr val="accent1">
                <a:lumMod val="75000"/>
                <a:alpha val="70000"/>
              </a:schemeClr>
            </a:solidFill>
            <a:ln>
              <a:noFill/>
            </a:ln>
            <a:effectLst/>
          </c:spPr>
          <c:invertIfNegative val="0"/>
          <c:dLbls>
            <c:dLbl>
              <c:idx val="1"/>
              <c:layout>
                <c:manualLayout>
                  <c:x val="0"/>
                  <c:y val="-5.5555555555555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B6-4242-BECB-28407303AA0F}"/>
                </c:ext>
              </c:extLst>
            </c:dLbl>
            <c:dLbl>
              <c:idx val="3"/>
              <c:layout>
                <c:manualLayout>
                  <c:x val="-1.2839093090829213E-3"/>
                  <c:y val="-7.5735247156762608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7147513840276854E-2"/>
                      <c:h val="8.6286115319186632E-2"/>
                    </c:manualLayout>
                  </c15:layout>
                </c:ext>
                <c:ext xmlns:c16="http://schemas.microsoft.com/office/drawing/2014/chart" uri="{C3380CC4-5D6E-409C-BE32-E72D297353CC}">
                  <c16:uniqueId val="{00000001-BFB6-4242-BECB-28407303AA0F}"/>
                </c:ext>
              </c:extLst>
            </c:dLbl>
            <c:dLbl>
              <c:idx val="5"/>
              <c:layout>
                <c:manualLayout>
                  <c:x val="-1.0185067526415994E-16"/>
                  <c:y val="-3.24074074074074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B6-4242-BECB-28407303AA0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'Slide 6-11'!$D$2:$D$8</c:f>
                <c:numCache>
                  <c:formatCode>General</c:formatCode>
                  <c:ptCount val="7"/>
                  <c:pt idx="0">
                    <c:v>195</c:v>
                  </c:pt>
                  <c:pt idx="1">
                    <c:v>451</c:v>
                  </c:pt>
                  <c:pt idx="2">
                    <c:v>1732</c:v>
                  </c:pt>
                  <c:pt idx="3">
                    <c:v>1226</c:v>
                  </c:pt>
                  <c:pt idx="4">
                    <c:v>1550</c:v>
                  </c:pt>
                  <c:pt idx="5">
                    <c:v>1081</c:v>
                  </c:pt>
                  <c:pt idx="6">
                    <c:v>4570</c:v>
                  </c:pt>
                </c:numCache>
              </c:numRef>
            </c:plus>
            <c:minus>
              <c:numRef>
                <c:f>'Slide 6-11'!$C$2:$C$8</c:f>
                <c:numCache>
                  <c:formatCode>General</c:formatCode>
                  <c:ptCount val="7"/>
                  <c:pt idx="0">
                    <c:v>195</c:v>
                  </c:pt>
                  <c:pt idx="1">
                    <c:v>451</c:v>
                  </c:pt>
                  <c:pt idx="2">
                    <c:v>1732</c:v>
                  </c:pt>
                  <c:pt idx="3">
                    <c:v>1226</c:v>
                  </c:pt>
                  <c:pt idx="4">
                    <c:v>1550</c:v>
                  </c:pt>
                  <c:pt idx="5">
                    <c:v>1081</c:v>
                  </c:pt>
                  <c:pt idx="6">
                    <c:v>4570</c:v>
                  </c:pt>
                </c:numCache>
              </c:numRef>
            </c:minus>
            <c:spPr>
              <a:noFill/>
              <a:ln w="9525">
                <a:solidFill>
                  <a:schemeClr val="tx1">
                    <a:lumMod val="65000"/>
                    <a:lumOff val="35000"/>
                  </a:schemeClr>
                </a:solidFill>
                <a:round/>
              </a:ln>
              <a:effectLst/>
            </c:spPr>
          </c:errBars>
          <c:cat>
            <c:strRef>
              <c:f>'Slide 6-11'!$A$3:$A$9</c:f>
              <c:strCache>
                <c:ptCount val="6"/>
                <c:pt idx="0">
                  <c:v>Black, non- Hispanic</c:v>
                </c:pt>
                <c:pt idx="1">
                  <c:v>Asian, non- Hispanic</c:v>
                </c:pt>
                <c:pt idx="2">
                  <c:v>American Indian/ Alaska Native</c:v>
                </c:pt>
                <c:pt idx="3">
                  <c:v>Arab</c:v>
                </c:pt>
                <c:pt idx="4">
                  <c:v>Hispanic/ Latino</c:v>
                </c:pt>
                <c:pt idx="5">
                  <c:v>Other, non- Hispanic</c:v>
                </c:pt>
              </c:strCache>
            </c:strRef>
          </c:cat>
          <c:val>
            <c:numRef>
              <c:f>'Slide 6-11'!$B$3:$B$9</c:f>
              <c:numCache>
                <c:formatCode>#,##0</c:formatCode>
                <c:ptCount val="7"/>
                <c:pt idx="0">
                  <c:v>29731</c:v>
                </c:pt>
                <c:pt idx="1">
                  <c:v>74655</c:v>
                </c:pt>
                <c:pt idx="2">
                  <c:v>36157</c:v>
                </c:pt>
                <c:pt idx="3">
                  <c:v>40017</c:v>
                </c:pt>
                <c:pt idx="4">
                  <c:v>39571</c:v>
                </c:pt>
                <c:pt idx="5">
                  <c:v>46396</c:v>
                </c:pt>
              </c:numCache>
            </c:numRef>
          </c:val>
          <c:extLst>
            <c:ext xmlns:c16="http://schemas.microsoft.com/office/drawing/2014/chart" uri="{C3380CC4-5D6E-409C-BE32-E72D297353CC}">
              <c16:uniqueId val="{00000003-C3AF-4F43-BA57-D57155555BA1}"/>
            </c:ext>
          </c:extLst>
        </c:ser>
        <c:dLbls>
          <c:showLegendKey val="0"/>
          <c:showVal val="0"/>
          <c:showCatName val="0"/>
          <c:showSerName val="0"/>
          <c:showPercent val="0"/>
          <c:showBubbleSize val="0"/>
        </c:dLbls>
        <c:gapWidth val="80"/>
        <c:overlap val="25"/>
        <c:axId val="156068160"/>
        <c:axId val="156070592"/>
      </c:barChart>
      <c:catAx>
        <c:axId val="156068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6070592"/>
        <c:crosses val="autoZero"/>
        <c:auto val="1"/>
        <c:lblAlgn val="ctr"/>
        <c:lblOffset val="100"/>
        <c:noMultiLvlLbl val="0"/>
      </c:catAx>
      <c:valAx>
        <c:axId val="156070592"/>
        <c:scaling>
          <c:orientation val="minMax"/>
        </c:scaling>
        <c:delete val="0"/>
        <c:axPos val="l"/>
        <c:majorGridlines>
          <c:spPr>
            <a:ln w="9525" cap="flat" cmpd="sng" algn="ctr">
              <a:solidFill>
                <a:schemeClr val="tx1">
                  <a:lumMod val="5000"/>
                  <a:lumOff val="95000"/>
                </a:schemeClr>
              </a:solidFill>
              <a:round/>
            </a:ln>
            <a:effectLst/>
          </c:spPr>
        </c:majorGridlines>
        <c:numFmt formatCode="&quot;$&quot;#,##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606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0"/>
              <c:layout>
                <c:manualLayout>
                  <c:x val="0"/>
                  <c:y val="-2.31481481481482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5A-4E41-A5DD-013849072C4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Sheet1!$L$89:$L$94</c:f>
              <c:strCache>
                <c:ptCount val="6"/>
                <c:pt idx="0">
                  <c:v>White</c:v>
                </c:pt>
                <c:pt idx="1">
                  <c:v>Black</c:v>
                </c:pt>
                <c:pt idx="2">
                  <c:v>Asian/PI</c:v>
                </c:pt>
                <c:pt idx="3">
                  <c:v>American Indian</c:v>
                </c:pt>
                <c:pt idx="4">
                  <c:v>Arab</c:v>
                </c:pt>
                <c:pt idx="5">
                  <c:v>Hispanic</c:v>
                </c:pt>
              </c:strCache>
            </c:strRef>
          </c:cat>
          <c:val>
            <c:numRef>
              <c:f>Sheet1!$M$89:$M$94</c:f>
              <c:numCache>
                <c:formatCode>General</c:formatCode>
                <c:ptCount val="6"/>
                <c:pt idx="0">
                  <c:v>8.9</c:v>
                </c:pt>
                <c:pt idx="1">
                  <c:v>18.5</c:v>
                </c:pt>
                <c:pt idx="2">
                  <c:v>4.5</c:v>
                </c:pt>
                <c:pt idx="3" formatCode="0.0">
                  <c:v>10</c:v>
                </c:pt>
                <c:pt idx="4">
                  <c:v>19.3</c:v>
                </c:pt>
                <c:pt idx="5">
                  <c:v>7.5</c:v>
                </c:pt>
              </c:numCache>
            </c:numRef>
          </c:val>
          <c:extLst>
            <c:ext xmlns:c16="http://schemas.microsoft.com/office/drawing/2014/chart" uri="{C3380CC4-5D6E-409C-BE32-E72D297353CC}">
              <c16:uniqueId val="{00000001-6B5A-4E41-A5DD-013849072C40}"/>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2"/>
              <c:tx>
                <c:rich>
                  <a:bodyPr/>
                  <a:lstStyle/>
                  <a:p>
                    <a:r>
                      <a:rPr lang="en-US"/>
                      <a:t>Data Not Available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39-460D-84C1-766D3F175FC5}"/>
                </c:ext>
              </c:extLst>
            </c:dLbl>
            <c:dLbl>
              <c:idx val="3"/>
              <c:tx>
                <c:rich>
                  <a:bodyPr/>
                  <a:lstStyle/>
                  <a:p>
                    <a:r>
                      <a:rPr lang="en-US"/>
                      <a:t>Data Not Available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39-460D-84C1-766D3F175FC5}"/>
                </c:ext>
              </c:extLst>
            </c:dLbl>
            <c:dLbl>
              <c:idx val="5"/>
              <c:layout>
                <c:manualLayout>
                  <c:x val="1.0185067526415994E-16"/>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39-460D-84C1-766D3F175FC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Sheet1!$A$118:$A$123</c:f>
              <c:strCache>
                <c:ptCount val="6"/>
                <c:pt idx="0">
                  <c:v>White</c:v>
                </c:pt>
                <c:pt idx="1">
                  <c:v>Black</c:v>
                </c:pt>
                <c:pt idx="2">
                  <c:v>Asian/PI</c:v>
                </c:pt>
                <c:pt idx="3">
                  <c:v>American Indian</c:v>
                </c:pt>
                <c:pt idx="4">
                  <c:v>Arab</c:v>
                </c:pt>
                <c:pt idx="5">
                  <c:v>Hispanic</c:v>
                </c:pt>
              </c:strCache>
            </c:strRef>
          </c:cat>
          <c:val>
            <c:numRef>
              <c:f>Sheet1!$B$118:$B$123</c:f>
              <c:numCache>
                <c:formatCode>General</c:formatCode>
                <c:ptCount val="6"/>
                <c:pt idx="0">
                  <c:v>2.1</c:v>
                </c:pt>
                <c:pt idx="1">
                  <c:v>30.6</c:v>
                </c:pt>
                <c:pt idx="2">
                  <c:v>0</c:v>
                </c:pt>
                <c:pt idx="3">
                  <c:v>0</c:v>
                </c:pt>
                <c:pt idx="4">
                  <c:v>3.7</c:v>
                </c:pt>
                <c:pt idx="5">
                  <c:v>5.9</c:v>
                </c:pt>
              </c:numCache>
            </c:numRef>
          </c:val>
          <c:extLst>
            <c:ext xmlns:c16="http://schemas.microsoft.com/office/drawing/2014/chart" uri="{C3380CC4-5D6E-409C-BE32-E72D297353CC}">
              <c16:uniqueId val="{00000003-AC39-460D-84C1-766D3F175FC5}"/>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Sheet1!$F$118:$F$123</c:f>
              <c:strCache>
                <c:ptCount val="6"/>
                <c:pt idx="0">
                  <c:v>White</c:v>
                </c:pt>
                <c:pt idx="1">
                  <c:v>Black</c:v>
                </c:pt>
                <c:pt idx="2">
                  <c:v>Asian/PI</c:v>
                </c:pt>
                <c:pt idx="3">
                  <c:v>American Indian</c:v>
                </c:pt>
                <c:pt idx="4">
                  <c:v>Arab</c:v>
                </c:pt>
                <c:pt idx="5">
                  <c:v>Hispanic</c:v>
                </c:pt>
              </c:strCache>
            </c:strRef>
          </c:cat>
          <c:val>
            <c:numRef>
              <c:f>Sheet1!$G$118:$G$123</c:f>
              <c:numCache>
                <c:formatCode>0.0</c:formatCode>
                <c:ptCount val="6"/>
                <c:pt idx="0" formatCode="General">
                  <c:v>14.3</c:v>
                </c:pt>
                <c:pt idx="1">
                  <c:v>7</c:v>
                </c:pt>
                <c:pt idx="2" formatCode="General">
                  <c:v>4.5999999999999996</c:v>
                </c:pt>
                <c:pt idx="3" formatCode="General">
                  <c:v>15.9</c:v>
                </c:pt>
                <c:pt idx="4" formatCode="General">
                  <c:v>7.5</c:v>
                </c:pt>
                <c:pt idx="5" formatCode="General">
                  <c:v>7.4</c:v>
                </c:pt>
              </c:numCache>
            </c:numRef>
          </c:val>
          <c:extLst>
            <c:ext xmlns:c16="http://schemas.microsoft.com/office/drawing/2014/chart" uri="{C3380CC4-5D6E-409C-BE32-E72D297353CC}">
              <c16:uniqueId val="{00000000-6648-4069-81C7-155AD309D378}"/>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5"/>
              <c:layout>
                <c:manualLayout>
                  <c:x val="0"/>
                  <c:y val="-4.62080058048131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B7-44E4-9E68-20EE4577A5A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Sheet1!$L$118:$L$123</c:f>
              <c:strCache>
                <c:ptCount val="6"/>
                <c:pt idx="0">
                  <c:v>White</c:v>
                </c:pt>
                <c:pt idx="1">
                  <c:v>Black</c:v>
                </c:pt>
                <c:pt idx="2">
                  <c:v>Asian/PI</c:v>
                </c:pt>
                <c:pt idx="3">
                  <c:v>American Indian</c:v>
                </c:pt>
                <c:pt idx="4">
                  <c:v>Arab</c:v>
                </c:pt>
                <c:pt idx="5">
                  <c:v>Hispanic</c:v>
                </c:pt>
              </c:strCache>
            </c:strRef>
          </c:cat>
          <c:val>
            <c:numRef>
              <c:f>Sheet1!$M$118:$M$123</c:f>
              <c:numCache>
                <c:formatCode>General</c:formatCode>
                <c:ptCount val="6"/>
                <c:pt idx="0">
                  <c:v>42.4</c:v>
                </c:pt>
                <c:pt idx="1">
                  <c:v>42.4</c:v>
                </c:pt>
                <c:pt idx="2">
                  <c:v>14.2</c:v>
                </c:pt>
                <c:pt idx="3">
                  <c:v>60.5</c:v>
                </c:pt>
                <c:pt idx="4">
                  <c:v>35.4</c:v>
                </c:pt>
                <c:pt idx="5">
                  <c:v>37.6</c:v>
                </c:pt>
              </c:numCache>
            </c:numRef>
          </c:val>
          <c:extLst>
            <c:ext xmlns:c16="http://schemas.microsoft.com/office/drawing/2014/chart" uri="{C3380CC4-5D6E-409C-BE32-E72D297353CC}">
              <c16:uniqueId val="{00000001-21B7-44E4-9E68-20EE4577A5A5}"/>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alpha val="70000"/>
              </a:schemeClr>
            </a:solidFill>
            <a:ln>
              <a:noFill/>
            </a:ln>
            <a:effectLst/>
          </c:spPr>
          <c:invertIfNegative val="0"/>
          <c:dLbls>
            <c:dLbl>
              <c:idx val="4"/>
              <c:layout>
                <c:manualLayout>
                  <c:x val="-1.0581338899645579E-16"/>
                  <c:y val="-4.35381779875137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78-485F-9A69-8B04A6DA301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Sheet1!$A$146:$A$151</c:f>
              <c:strCache>
                <c:ptCount val="6"/>
                <c:pt idx="0">
                  <c:v>White</c:v>
                </c:pt>
                <c:pt idx="1">
                  <c:v>Black</c:v>
                </c:pt>
                <c:pt idx="2">
                  <c:v>Asian/PI</c:v>
                </c:pt>
                <c:pt idx="3">
                  <c:v>American Indian</c:v>
                </c:pt>
                <c:pt idx="4">
                  <c:v>Arab</c:v>
                </c:pt>
                <c:pt idx="5">
                  <c:v>Hispanic</c:v>
                </c:pt>
              </c:strCache>
            </c:strRef>
          </c:cat>
          <c:val>
            <c:numRef>
              <c:f>Sheet1!$B$146:$B$151</c:f>
              <c:numCache>
                <c:formatCode>General</c:formatCode>
                <c:ptCount val="6"/>
                <c:pt idx="0">
                  <c:v>5.3</c:v>
                </c:pt>
                <c:pt idx="1">
                  <c:v>13.5</c:v>
                </c:pt>
                <c:pt idx="2">
                  <c:v>3.9</c:v>
                </c:pt>
                <c:pt idx="3">
                  <c:v>12.6</c:v>
                </c:pt>
                <c:pt idx="4">
                  <c:v>5.9</c:v>
                </c:pt>
                <c:pt idx="5">
                  <c:v>9.1</c:v>
                </c:pt>
              </c:numCache>
            </c:numRef>
          </c:val>
          <c:extLst>
            <c:ext xmlns:c16="http://schemas.microsoft.com/office/drawing/2014/chart" uri="{C3380CC4-5D6E-409C-BE32-E72D297353CC}">
              <c16:uniqueId val="{00000001-F178-485F-9A69-8B04A6DA3011}"/>
            </c:ext>
          </c:extLst>
        </c:ser>
        <c:dLbls>
          <c:dLblPos val="outEnd"/>
          <c:showLegendKey val="0"/>
          <c:showVal val="1"/>
          <c:showCatName val="0"/>
          <c:showSerName val="0"/>
          <c:showPercent val="0"/>
          <c:showBubbleSize val="0"/>
        </c:dLbls>
        <c:gapWidth val="80"/>
        <c:overlap val="25"/>
        <c:axId val="393155832"/>
        <c:axId val="393155504"/>
      </c:barChart>
      <c:catAx>
        <c:axId val="393155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393155504"/>
        <c:crosses val="autoZero"/>
        <c:auto val="1"/>
        <c:lblAlgn val="ctr"/>
        <c:lblOffset val="100"/>
        <c:noMultiLvlLbl val="0"/>
      </c:catAx>
      <c:valAx>
        <c:axId val="3931555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393155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61481450542518E-2"/>
          <c:y val="2.59981637547896E-2"/>
          <c:w val="0.94603528725575969"/>
          <c:h val="0.82966873569227151"/>
        </c:manualLayout>
      </c:layout>
      <c:lineChart>
        <c:grouping val="standard"/>
        <c:varyColors val="0"/>
        <c:ser>
          <c:idx val="0"/>
          <c:order val="0"/>
          <c:tx>
            <c:strRef>
              <c:f>Sheet20!$B$1</c:f>
              <c:strCache>
                <c:ptCount val="1"/>
                <c:pt idx="0">
                  <c:v>White Male</c:v>
                </c:pt>
              </c:strCache>
            </c:strRef>
          </c:tx>
          <c:spPr>
            <a:ln w="28575" cap="rnd">
              <a:solidFill>
                <a:schemeClr val="accent1"/>
              </a:solidFill>
              <a:round/>
            </a:ln>
            <a:effectLst/>
          </c:spPr>
          <c:marker>
            <c:symbol val="none"/>
          </c:marker>
          <c:cat>
            <c:numRef>
              <c:f>Sheet20!$A$2:$A$18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Sheet20!$B$2:$B$18</c:f>
              <c:numCache>
                <c:formatCode>General</c:formatCode>
                <c:ptCount val="17"/>
                <c:pt idx="0">
                  <c:v>74.8</c:v>
                </c:pt>
                <c:pt idx="1">
                  <c:v>75</c:v>
                </c:pt>
                <c:pt idx="2">
                  <c:v>75.2</c:v>
                </c:pt>
                <c:pt idx="3">
                  <c:v>75.3</c:v>
                </c:pt>
                <c:pt idx="4">
                  <c:v>75.7</c:v>
                </c:pt>
                <c:pt idx="5">
                  <c:v>75.8</c:v>
                </c:pt>
                <c:pt idx="6">
                  <c:v>76</c:v>
                </c:pt>
                <c:pt idx="7">
                  <c:v>76.099999999999994</c:v>
                </c:pt>
                <c:pt idx="8">
                  <c:v>76.2</c:v>
                </c:pt>
                <c:pt idx="9">
                  <c:v>76.5</c:v>
                </c:pt>
                <c:pt idx="10">
                  <c:v>76.3</c:v>
                </c:pt>
                <c:pt idx="11">
                  <c:v>76.7</c:v>
                </c:pt>
                <c:pt idx="12">
                  <c:v>76.5</c:v>
                </c:pt>
                <c:pt idx="13">
                  <c:v>76.3</c:v>
                </c:pt>
                <c:pt idx="14">
                  <c:v>76.400000000000006</c:v>
                </c:pt>
                <c:pt idx="15">
                  <c:v>76.599999999999994</c:v>
                </c:pt>
                <c:pt idx="16">
                  <c:v>76.099999999999994</c:v>
                </c:pt>
              </c:numCache>
            </c:numRef>
          </c:val>
          <c:smooth val="0"/>
          <c:extLst>
            <c:ext xmlns:c16="http://schemas.microsoft.com/office/drawing/2014/chart" uri="{C3380CC4-5D6E-409C-BE32-E72D297353CC}">
              <c16:uniqueId val="{00000000-EFD2-4EDD-8BD5-672E56EEC6E6}"/>
            </c:ext>
          </c:extLst>
        </c:ser>
        <c:ser>
          <c:idx val="1"/>
          <c:order val="1"/>
          <c:tx>
            <c:strRef>
              <c:f>Sheet20!$C$1</c:f>
              <c:strCache>
                <c:ptCount val="1"/>
                <c:pt idx="0">
                  <c:v>White Female</c:v>
                </c:pt>
              </c:strCache>
            </c:strRef>
          </c:tx>
          <c:spPr>
            <a:ln w="28575" cap="rnd">
              <a:solidFill>
                <a:schemeClr val="accent2"/>
              </a:solidFill>
              <a:round/>
            </a:ln>
            <a:effectLst/>
          </c:spPr>
          <c:marker>
            <c:symbol val="none"/>
          </c:marker>
          <c:cat>
            <c:numRef>
              <c:f>Sheet20!$A$2:$A$18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Sheet20!$C$2:$C$18</c:f>
              <c:numCache>
                <c:formatCode>General</c:formatCode>
                <c:ptCount val="17"/>
                <c:pt idx="0">
                  <c:v>79.599999999999994</c:v>
                </c:pt>
                <c:pt idx="1">
                  <c:v>80</c:v>
                </c:pt>
                <c:pt idx="2">
                  <c:v>79.8</c:v>
                </c:pt>
                <c:pt idx="3">
                  <c:v>80.099999999999994</c:v>
                </c:pt>
                <c:pt idx="4">
                  <c:v>80.3</c:v>
                </c:pt>
                <c:pt idx="5">
                  <c:v>80.099999999999994</c:v>
                </c:pt>
                <c:pt idx="6">
                  <c:v>80.400000000000006</c:v>
                </c:pt>
                <c:pt idx="7">
                  <c:v>80.7</c:v>
                </c:pt>
                <c:pt idx="8">
                  <c:v>80.599999999999994</c:v>
                </c:pt>
                <c:pt idx="9">
                  <c:v>80.900000000000006</c:v>
                </c:pt>
                <c:pt idx="10">
                  <c:v>80.8</c:v>
                </c:pt>
                <c:pt idx="11">
                  <c:v>81</c:v>
                </c:pt>
                <c:pt idx="12">
                  <c:v>80.900000000000006</c:v>
                </c:pt>
                <c:pt idx="13">
                  <c:v>81</c:v>
                </c:pt>
                <c:pt idx="14">
                  <c:v>80.900000000000006</c:v>
                </c:pt>
                <c:pt idx="15">
                  <c:v>80.900000000000006</c:v>
                </c:pt>
                <c:pt idx="16">
                  <c:v>80.900000000000006</c:v>
                </c:pt>
              </c:numCache>
            </c:numRef>
          </c:val>
          <c:smooth val="0"/>
          <c:extLst>
            <c:ext xmlns:c16="http://schemas.microsoft.com/office/drawing/2014/chart" uri="{C3380CC4-5D6E-409C-BE32-E72D297353CC}">
              <c16:uniqueId val="{00000001-EFD2-4EDD-8BD5-672E56EEC6E6}"/>
            </c:ext>
          </c:extLst>
        </c:ser>
        <c:ser>
          <c:idx val="2"/>
          <c:order val="2"/>
          <c:tx>
            <c:strRef>
              <c:f>Sheet20!$D$1</c:f>
              <c:strCache>
                <c:ptCount val="1"/>
                <c:pt idx="0">
                  <c:v>Black Male</c:v>
                </c:pt>
              </c:strCache>
            </c:strRef>
          </c:tx>
          <c:spPr>
            <a:ln w="28575" cap="rnd">
              <a:solidFill>
                <a:schemeClr val="accent3"/>
              </a:solidFill>
              <a:round/>
            </a:ln>
            <a:effectLst/>
          </c:spPr>
          <c:marker>
            <c:symbol val="none"/>
          </c:marker>
          <c:cat>
            <c:numRef>
              <c:f>Sheet20!$A$2:$A$18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Sheet20!$D$2:$D$18</c:f>
              <c:numCache>
                <c:formatCode>General</c:formatCode>
                <c:ptCount val="17"/>
                <c:pt idx="0">
                  <c:v>66.900000000000006</c:v>
                </c:pt>
                <c:pt idx="1">
                  <c:v>68</c:v>
                </c:pt>
                <c:pt idx="2">
                  <c:v>67.3</c:v>
                </c:pt>
                <c:pt idx="3">
                  <c:v>67.8</c:v>
                </c:pt>
                <c:pt idx="4">
                  <c:v>68.5</c:v>
                </c:pt>
                <c:pt idx="5">
                  <c:v>68</c:v>
                </c:pt>
                <c:pt idx="6">
                  <c:v>68.3</c:v>
                </c:pt>
                <c:pt idx="7">
                  <c:v>68.5</c:v>
                </c:pt>
                <c:pt idx="8">
                  <c:v>68.900000000000006</c:v>
                </c:pt>
                <c:pt idx="9">
                  <c:v>69</c:v>
                </c:pt>
                <c:pt idx="10">
                  <c:v>70.2</c:v>
                </c:pt>
                <c:pt idx="11">
                  <c:v>70</c:v>
                </c:pt>
                <c:pt idx="12">
                  <c:v>69.8</c:v>
                </c:pt>
                <c:pt idx="13">
                  <c:v>70</c:v>
                </c:pt>
                <c:pt idx="14">
                  <c:v>70.400000000000006</c:v>
                </c:pt>
                <c:pt idx="15">
                  <c:v>70.2</c:v>
                </c:pt>
                <c:pt idx="16">
                  <c:v>69.900000000000006</c:v>
                </c:pt>
              </c:numCache>
            </c:numRef>
          </c:val>
          <c:smooth val="0"/>
          <c:extLst>
            <c:ext xmlns:c16="http://schemas.microsoft.com/office/drawing/2014/chart" uri="{C3380CC4-5D6E-409C-BE32-E72D297353CC}">
              <c16:uniqueId val="{00000002-EFD2-4EDD-8BD5-672E56EEC6E6}"/>
            </c:ext>
          </c:extLst>
        </c:ser>
        <c:ser>
          <c:idx val="3"/>
          <c:order val="3"/>
          <c:tx>
            <c:strRef>
              <c:f>Sheet20!$E$1</c:f>
              <c:strCache>
                <c:ptCount val="1"/>
                <c:pt idx="0">
                  <c:v>Black Female</c:v>
                </c:pt>
              </c:strCache>
            </c:strRef>
          </c:tx>
          <c:spPr>
            <a:ln w="28575" cap="rnd">
              <a:solidFill>
                <a:schemeClr val="accent4"/>
              </a:solidFill>
              <a:round/>
            </a:ln>
            <a:effectLst/>
          </c:spPr>
          <c:marker>
            <c:symbol val="none"/>
          </c:marker>
          <c:cat>
            <c:numRef>
              <c:f>Sheet20!$A$2:$A$18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Sheet20!$E$2:$E$18</c:f>
              <c:numCache>
                <c:formatCode>General</c:formatCode>
                <c:ptCount val="17"/>
                <c:pt idx="0">
                  <c:v>74.400000000000006</c:v>
                </c:pt>
                <c:pt idx="1">
                  <c:v>74.3</c:v>
                </c:pt>
                <c:pt idx="2">
                  <c:v>74.2</c:v>
                </c:pt>
                <c:pt idx="3">
                  <c:v>75</c:v>
                </c:pt>
                <c:pt idx="4">
                  <c:v>75</c:v>
                </c:pt>
                <c:pt idx="5">
                  <c:v>75.099999999999994</c:v>
                </c:pt>
                <c:pt idx="6">
                  <c:v>75.400000000000006</c:v>
                </c:pt>
                <c:pt idx="7">
                  <c:v>75.400000000000006</c:v>
                </c:pt>
                <c:pt idx="8">
                  <c:v>75.7</c:v>
                </c:pt>
                <c:pt idx="9">
                  <c:v>76.3</c:v>
                </c:pt>
                <c:pt idx="10">
                  <c:v>76.2</c:v>
                </c:pt>
                <c:pt idx="11">
                  <c:v>76.7</c:v>
                </c:pt>
                <c:pt idx="12">
                  <c:v>76.8</c:v>
                </c:pt>
                <c:pt idx="13">
                  <c:v>76.599999999999994</c:v>
                </c:pt>
                <c:pt idx="14">
                  <c:v>76.5</c:v>
                </c:pt>
                <c:pt idx="15">
                  <c:v>76.5</c:v>
                </c:pt>
                <c:pt idx="16">
                  <c:v>76.3</c:v>
                </c:pt>
              </c:numCache>
            </c:numRef>
          </c:val>
          <c:smooth val="0"/>
          <c:extLst>
            <c:ext xmlns:c16="http://schemas.microsoft.com/office/drawing/2014/chart" uri="{C3380CC4-5D6E-409C-BE32-E72D297353CC}">
              <c16:uniqueId val="{00000003-EFD2-4EDD-8BD5-672E56EEC6E6}"/>
            </c:ext>
          </c:extLst>
        </c:ser>
        <c:dLbls>
          <c:showLegendKey val="0"/>
          <c:showVal val="0"/>
          <c:showCatName val="0"/>
          <c:showSerName val="0"/>
          <c:showPercent val="0"/>
          <c:showBubbleSize val="0"/>
        </c:dLbls>
        <c:smooth val="0"/>
        <c:axId val="603550920"/>
        <c:axId val="603551312"/>
      </c:lineChart>
      <c:catAx>
        <c:axId val="60355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551312"/>
        <c:crosses val="autoZero"/>
        <c:auto val="1"/>
        <c:lblAlgn val="ctr"/>
        <c:lblOffset val="100"/>
        <c:noMultiLvlLbl val="0"/>
      </c:catAx>
      <c:valAx>
        <c:axId val="603551312"/>
        <c:scaling>
          <c:orientation val="minMax"/>
          <c:min val="6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55092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F5597">
                <a:alpha val="69804"/>
              </a:srgbClr>
            </a:solidFill>
            <a:ln>
              <a:noFill/>
            </a:ln>
            <a:effectLst/>
          </c:spPr>
          <c:invertIfNegative val="0"/>
          <c:dLbls>
            <c:dLbl>
              <c:idx val="1"/>
              <c:layout>
                <c:manualLayout>
                  <c:x val="5.5555555555555558E-3"/>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1A-43F2-AB36-6A6203C78ADB}"/>
                </c:ext>
              </c:extLst>
            </c:dLbl>
            <c:dLbl>
              <c:idx val="2"/>
              <c:layout>
                <c:manualLayout>
                  <c:x val="2.7777777777777779E-3"/>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1A-43F2-AB36-6A6203C78ADB}"/>
                </c:ext>
              </c:extLst>
            </c:dLbl>
            <c:dLbl>
              <c:idx val="3"/>
              <c:layout>
                <c:manualLayout>
                  <c:x val="0"/>
                  <c:y val="-2.15746012824389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1A-43F2-AB36-6A6203C78ADB}"/>
                </c:ext>
              </c:extLst>
            </c:dLbl>
            <c:dLbl>
              <c:idx val="4"/>
              <c:layout>
                <c:manualLayout>
                  <c:x val="-1.0414673258203814E-16"/>
                  <c:y val="-3.08208589749127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1A-43F2-AB36-6A6203C78ADB}"/>
                </c:ext>
              </c:extLst>
            </c:dLbl>
            <c:dLbl>
              <c:idx val="5"/>
              <c:layout>
                <c:manualLayout>
                  <c:x val="0"/>
                  <c:y val="-3.70370370370370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1A-43F2-AB36-6A6203C78ADB}"/>
                </c:ext>
              </c:extLst>
            </c:dLbl>
            <c:dLbl>
              <c:idx val="6"/>
              <c:layout>
                <c:manualLayout>
                  <c:x val="-1.0185067526415994E-16"/>
                  <c:y val="-0.106481481481481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1A-43F2-AB36-6A6203C78AD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'Slide 6-11'!$I$12:$I$18</c:f>
                <c:numCache>
                  <c:formatCode>General</c:formatCode>
                  <c:ptCount val="7"/>
                  <c:pt idx="0">
                    <c:v>9.3282988288078653E-4</c:v>
                  </c:pt>
                  <c:pt idx="1">
                    <c:v>3.2481299462618269E-3</c:v>
                  </c:pt>
                  <c:pt idx="2">
                    <c:v>5.154711868630508E-3</c:v>
                  </c:pt>
                  <c:pt idx="3">
                    <c:v>1.0393492699852328E-2</c:v>
                  </c:pt>
                  <c:pt idx="4">
                    <c:v>8.8066088781926181E-3</c:v>
                  </c:pt>
                  <c:pt idx="5">
                    <c:v>6.7903408543005736E-3</c:v>
                  </c:pt>
                  <c:pt idx="6">
                    <c:v>4.3188698711920021E-2</c:v>
                  </c:pt>
                </c:numCache>
              </c:numRef>
            </c:plus>
            <c:minus>
              <c:numRef>
                <c:f>'Slide 6-11'!$J$12:$J$18</c:f>
                <c:numCache>
                  <c:formatCode>General</c:formatCode>
                  <c:ptCount val="7"/>
                  <c:pt idx="0">
                    <c:v>9.3282988288078653E-4</c:v>
                  </c:pt>
                  <c:pt idx="1">
                    <c:v>3.2481299462618269E-3</c:v>
                  </c:pt>
                  <c:pt idx="2">
                    <c:v>5.154711868630508E-3</c:v>
                  </c:pt>
                  <c:pt idx="3">
                    <c:v>1.0393492699852328E-2</c:v>
                  </c:pt>
                  <c:pt idx="4">
                    <c:v>8.8066088781926181E-3</c:v>
                  </c:pt>
                  <c:pt idx="5">
                    <c:v>6.7903408543005736E-3</c:v>
                  </c:pt>
                  <c:pt idx="6">
                    <c:v>4.3188698711920021E-2</c:v>
                  </c:pt>
                </c:numCache>
              </c:numRef>
            </c:minus>
            <c:spPr>
              <a:noFill/>
              <a:ln w="9525">
                <a:solidFill>
                  <a:schemeClr val="tx1">
                    <a:lumMod val="65000"/>
                    <a:lumOff val="35000"/>
                  </a:schemeClr>
                </a:solidFill>
                <a:round/>
              </a:ln>
              <a:effectLst/>
            </c:spPr>
          </c:errBars>
          <c:cat>
            <c:strRef>
              <c:f>'Slide 6-11'!$G$12:$G$18</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'Slide 6-11'!$H$12:$H$18</c:f>
              <c:numCache>
                <c:formatCode>General</c:formatCode>
                <c:ptCount val="7"/>
                <c:pt idx="0">
                  <c:v>9.4341439544383052E-2</c:v>
                </c:pt>
                <c:pt idx="1">
                  <c:v>0.30662468109120694</c:v>
                </c:pt>
                <c:pt idx="2">
                  <c:v>5.7778098433197457E-2</c:v>
                </c:pt>
                <c:pt idx="3">
                  <c:v>0.22218602024414613</c:v>
                </c:pt>
                <c:pt idx="4">
                  <c:v>0.10192060961859958</c:v>
                </c:pt>
                <c:pt idx="5">
                  <c:v>0.1937849930319552</c:v>
                </c:pt>
                <c:pt idx="6">
                  <c:v>0.14571890145395799</c:v>
                </c:pt>
              </c:numCache>
            </c:numRef>
          </c:val>
          <c:extLst>
            <c:ext xmlns:c16="http://schemas.microsoft.com/office/drawing/2014/chart" uri="{C3380CC4-5D6E-409C-BE32-E72D297353CC}">
              <c16:uniqueId val="{00000004-EA1A-43F2-AB36-6A6203C78ADB}"/>
            </c:ext>
          </c:extLst>
        </c:ser>
        <c:dLbls>
          <c:dLblPos val="outEnd"/>
          <c:showLegendKey val="0"/>
          <c:showVal val="1"/>
          <c:showCatName val="0"/>
          <c:showSerName val="0"/>
          <c:showPercent val="0"/>
          <c:showBubbleSize val="0"/>
        </c:dLbls>
        <c:gapWidth val="80"/>
        <c:overlap val="25"/>
        <c:axId val="156079816"/>
        <c:axId val="156155896"/>
      </c:barChart>
      <c:catAx>
        <c:axId val="1560798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6155896"/>
        <c:crosses val="autoZero"/>
        <c:auto val="1"/>
        <c:lblAlgn val="ctr"/>
        <c:lblOffset val="100"/>
        <c:noMultiLvlLbl val="0"/>
      </c:catAx>
      <c:valAx>
        <c:axId val="15615589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607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F5597">
                <a:alpha val="69804"/>
              </a:srgbClr>
            </a:solidFill>
            <a:ln>
              <a:noFill/>
            </a:ln>
            <a:effectLst/>
          </c:spPr>
          <c:invertIfNegative val="0"/>
          <c:dLbls>
            <c:dLbl>
              <c:idx val="1"/>
              <c:layout>
                <c:manualLayout>
                  <c:x val="0"/>
                  <c:y val="-1.8186005606158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2E-4823-BD4F-934832229639}"/>
                </c:ext>
              </c:extLst>
            </c:dLbl>
            <c:dLbl>
              <c:idx val="2"/>
              <c:layout>
                <c:manualLayout>
                  <c:x val="6.4129365006953057E-3"/>
                  <c:y val="-3.97034869637127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2E-4823-BD4F-934832229639}"/>
                </c:ext>
              </c:extLst>
            </c:dLbl>
            <c:dLbl>
              <c:idx val="3"/>
              <c:layout>
                <c:manualLayout>
                  <c:x val="0"/>
                  <c:y val="-3.70370370370369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2E-4823-BD4F-934832229639}"/>
                </c:ext>
              </c:extLst>
            </c:dLbl>
            <c:dLbl>
              <c:idx val="4"/>
              <c:layout>
                <c:manualLayout>
                  <c:x val="0"/>
                  <c:y val="-2.42480074748779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2E-4823-BD4F-934832229639}"/>
                </c:ext>
              </c:extLst>
            </c:dLbl>
            <c:dLbl>
              <c:idx val="5"/>
              <c:layout>
                <c:manualLayout>
                  <c:x val="-5.5555232148488216E-3"/>
                  <c:y val="-2.71126613500842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2E-4823-BD4F-934832229639}"/>
                </c:ext>
              </c:extLst>
            </c:dLbl>
            <c:dLbl>
              <c:idx val="6"/>
              <c:layout>
                <c:manualLayout>
                  <c:x val="-2.7777777777777779E-3"/>
                  <c:y val="-9.72222222222222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2E-4823-BD4F-93483222963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'Slide 6-11'!$C$36:$C$43</c:f>
                <c:numCache>
                  <c:formatCode>General</c:formatCode>
                  <c:ptCount val="8"/>
                  <c:pt idx="0">
                    <c:v>1.4268080559957034E-3</c:v>
                  </c:pt>
                  <c:pt idx="1">
                    <c:v>4.7490055059736325E-3</c:v>
                  </c:pt>
                  <c:pt idx="2">
                    <c:v>6.4767863863388403E-3</c:v>
                  </c:pt>
                  <c:pt idx="3">
                    <c:v>1.0389610054771408E-2</c:v>
                  </c:pt>
                  <c:pt idx="4">
                    <c:v>1.3366751012074525E-2</c:v>
                  </c:pt>
                  <c:pt idx="5">
                    <c:v>8.6660568840796499E-3</c:v>
                  </c:pt>
                  <c:pt idx="6">
                    <c:v>4.6301325489924779E-2</c:v>
                  </c:pt>
                  <c:pt idx="7">
                    <c:v>1.4467561798404104E-3</c:v>
                  </c:pt>
                </c:numCache>
              </c:numRef>
            </c:plus>
            <c:minus>
              <c:numRef>
                <c:f>'Slide 6-11'!$D$36:$D$43</c:f>
                <c:numCache>
                  <c:formatCode>General</c:formatCode>
                  <c:ptCount val="8"/>
                  <c:pt idx="0">
                    <c:v>1.4268080559957034E-3</c:v>
                  </c:pt>
                  <c:pt idx="1">
                    <c:v>4.7490055059736325E-3</c:v>
                  </c:pt>
                  <c:pt idx="2">
                    <c:v>6.4767863863388403E-3</c:v>
                  </c:pt>
                  <c:pt idx="3">
                    <c:v>1.0389610054771408E-2</c:v>
                  </c:pt>
                  <c:pt idx="4">
                    <c:v>1.3366751012074525E-2</c:v>
                  </c:pt>
                  <c:pt idx="5">
                    <c:v>8.6660568840796499E-3</c:v>
                  </c:pt>
                  <c:pt idx="6">
                    <c:v>4.6301325489924779E-2</c:v>
                  </c:pt>
                  <c:pt idx="7">
                    <c:v>1.4467561798404104E-3</c:v>
                  </c:pt>
                </c:numCache>
              </c:numRef>
            </c:minus>
            <c:spPr>
              <a:noFill/>
              <a:ln w="9525">
                <a:solidFill>
                  <a:schemeClr val="tx1">
                    <a:lumMod val="65000"/>
                    <a:lumOff val="35000"/>
                  </a:schemeClr>
                </a:solidFill>
                <a:round/>
              </a:ln>
              <a:effectLst/>
            </c:spPr>
          </c:errBars>
          <c:cat>
            <c:strRef>
              <c:f>'Slide 6-11'!$A$36:$A$42</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'Slide 6-11'!$B$36:$B$42</c:f>
              <c:numCache>
                <c:formatCode>General</c:formatCode>
                <c:ptCount val="7"/>
                <c:pt idx="0">
                  <c:v>0.12571025463622429</c:v>
                </c:pt>
                <c:pt idx="1">
                  <c:v>0.34555829823864992</c:v>
                </c:pt>
                <c:pt idx="2">
                  <c:v>0.14512219947532773</c:v>
                </c:pt>
                <c:pt idx="3">
                  <c:v>0.26961361447072674</c:v>
                </c:pt>
                <c:pt idx="4">
                  <c:v>0.35322819552147772</c:v>
                </c:pt>
                <c:pt idx="5">
                  <c:v>0.27124980255190689</c:v>
                </c:pt>
                <c:pt idx="6">
                  <c:v>0.22193101115995942</c:v>
                </c:pt>
              </c:numCache>
            </c:numRef>
          </c:val>
          <c:extLst>
            <c:ext xmlns:c16="http://schemas.microsoft.com/office/drawing/2014/chart" uri="{C3380CC4-5D6E-409C-BE32-E72D297353CC}">
              <c16:uniqueId val="{00000004-812E-4823-BD4F-934832229639}"/>
            </c:ext>
          </c:extLst>
        </c:ser>
        <c:dLbls>
          <c:dLblPos val="outEnd"/>
          <c:showLegendKey val="0"/>
          <c:showVal val="1"/>
          <c:showCatName val="0"/>
          <c:showSerName val="0"/>
          <c:showPercent val="0"/>
          <c:showBubbleSize val="0"/>
        </c:dLbls>
        <c:gapWidth val="80"/>
        <c:overlap val="25"/>
        <c:axId val="156604536"/>
        <c:axId val="156604920"/>
      </c:barChart>
      <c:catAx>
        <c:axId val="15660453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56604920"/>
        <c:crosses val="autoZero"/>
        <c:auto val="1"/>
        <c:lblAlgn val="ctr"/>
        <c:lblOffset val="100"/>
        <c:noMultiLvlLbl val="0"/>
      </c:catAx>
      <c:valAx>
        <c:axId val="15660492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5660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F5597">
                <a:alpha val="69804"/>
              </a:srgbClr>
            </a:solidFill>
            <a:ln>
              <a:noFill/>
            </a:ln>
            <a:effectLst/>
          </c:spPr>
          <c:invertIfNegative val="0"/>
          <c:dLbls>
            <c:dLbl>
              <c:idx val="3"/>
              <c:layout>
                <c:manualLayout>
                  <c:x val="0"/>
                  <c:y val="-2.76207046541975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35-4D33-B662-553A1EFBE85C}"/>
                </c:ext>
              </c:extLst>
            </c:dLbl>
            <c:dLbl>
              <c:idx val="4"/>
              <c:layout>
                <c:manualLayout>
                  <c:x val="-1.1360505927501633E-16"/>
                  <c:y val="-1.93344932579382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35-4D33-B662-553A1EFBE85C}"/>
                </c:ext>
              </c:extLst>
            </c:dLbl>
            <c:dLbl>
              <c:idx val="6"/>
              <c:layout>
                <c:manualLayout>
                  <c:x val="7.7458889761605936E-3"/>
                  <c:y val="-0.124293170943888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35-4D33-B662-553A1EFBE8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'Slide 6-11'!$K$36:$K$42</c:f>
                <c:numCache>
                  <c:formatCode>General</c:formatCode>
                  <c:ptCount val="7"/>
                  <c:pt idx="0">
                    <c:v>3.1772350101070086E-3</c:v>
                  </c:pt>
                  <c:pt idx="1">
                    <c:v>9.0509654473145372E-3</c:v>
                  </c:pt>
                  <c:pt idx="2">
                    <c:v>1.2690387353154647E-2</c:v>
                  </c:pt>
                  <c:pt idx="3">
                    <c:v>1.8524374473315709E-2</c:v>
                  </c:pt>
                  <c:pt idx="4">
                    <c:v>2.2197080955214051E-2</c:v>
                  </c:pt>
                  <c:pt idx="5">
                    <c:v>1.2949514814468885E-2</c:v>
                  </c:pt>
                  <c:pt idx="6">
                    <c:v>8.7042751947126254E-2</c:v>
                  </c:pt>
                </c:numCache>
              </c:numRef>
            </c:plus>
            <c:minus>
              <c:numRef>
                <c:f>'Slide 6-11'!$L$36:$L$42</c:f>
                <c:numCache>
                  <c:formatCode>General</c:formatCode>
                  <c:ptCount val="7"/>
                  <c:pt idx="0">
                    <c:v>3.1772350101070086E-3</c:v>
                  </c:pt>
                  <c:pt idx="1">
                    <c:v>9.0509654473145372E-3</c:v>
                  </c:pt>
                  <c:pt idx="2">
                    <c:v>1.2690387353154647E-2</c:v>
                  </c:pt>
                  <c:pt idx="3">
                    <c:v>1.8524374473315709E-2</c:v>
                  </c:pt>
                  <c:pt idx="4">
                    <c:v>2.2197080955214051E-2</c:v>
                  </c:pt>
                  <c:pt idx="5">
                    <c:v>1.2949514814468885E-2</c:v>
                  </c:pt>
                  <c:pt idx="6">
                    <c:v>8.7042751947126254E-2</c:v>
                  </c:pt>
                </c:numCache>
              </c:numRef>
            </c:minus>
            <c:spPr>
              <a:noFill/>
              <a:ln w="9525">
                <a:solidFill>
                  <a:schemeClr val="tx1">
                    <a:lumMod val="65000"/>
                    <a:lumOff val="35000"/>
                  </a:schemeClr>
                </a:solidFill>
                <a:round/>
              </a:ln>
              <a:effectLst/>
            </c:spPr>
          </c:errBars>
          <c:cat>
            <c:strRef>
              <c:f>'Slide 6-11'!$I$36:$I$42</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'Slide 6-11'!$J$36:$J$42</c:f>
              <c:numCache>
                <c:formatCode>General</c:formatCode>
                <c:ptCount val="7"/>
                <c:pt idx="0">
                  <c:v>0.15900467897411147</c:v>
                </c:pt>
                <c:pt idx="1">
                  <c:v>0.48393463626054312</c:v>
                </c:pt>
                <c:pt idx="2">
                  <c:v>0.12728595836233628</c:v>
                </c:pt>
                <c:pt idx="3">
                  <c:v>0.3351018931629085</c:v>
                </c:pt>
                <c:pt idx="4">
                  <c:v>0.44118934695366657</c:v>
                </c:pt>
                <c:pt idx="5">
                  <c:v>0.3370488754576626</c:v>
                </c:pt>
                <c:pt idx="6">
                  <c:v>0.24653739612188366</c:v>
                </c:pt>
              </c:numCache>
            </c:numRef>
          </c:val>
          <c:extLst>
            <c:ext xmlns:c16="http://schemas.microsoft.com/office/drawing/2014/chart" uri="{C3380CC4-5D6E-409C-BE32-E72D297353CC}">
              <c16:uniqueId val="{00000005-0135-4D33-B662-553A1EFBE85C}"/>
            </c:ext>
          </c:extLst>
        </c:ser>
        <c:dLbls>
          <c:dLblPos val="outEnd"/>
          <c:showLegendKey val="0"/>
          <c:showVal val="1"/>
          <c:showCatName val="0"/>
          <c:showSerName val="0"/>
          <c:showPercent val="0"/>
          <c:showBubbleSize val="0"/>
        </c:dLbls>
        <c:gapWidth val="80"/>
        <c:overlap val="25"/>
        <c:axId val="156633488"/>
        <c:axId val="156663008"/>
      </c:barChart>
      <c:catAx>
        <c:axId val="1566334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en-US"/>
          </a:p>
        </c:txPr>
        <c:crossAx val="156663008"/>
        <c:crosses val="autoZero"/>
        <c:auto val="1"/>
        <c:lblAlgn val="ctr"/>
        <c:lblOffset val="100"/>
        <c:noMultiLvlLbl val="0"/>
      </c:catAx>
      <c:valAx>
        <c:axId val="15666300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15663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56917079404955E-2"/>
          <c:y val="3.0675668376042853E-2"/>
          <c:w val="0.90387234726230548"/>
          <c:h val="0.87399766100773413"/>
        </c:manualLayout>
      </c:layout>
      <c:barChart>
        <c:barDir val="col"/>
        <c:grouping val="clustered"/>
        <c:varyColors val="0"/>
        <c:ser>
          <c:idx val="0"/>
          <c:order val="0"/>
          <c:spPr>
            <a:solidFill>
              <a:srgbClr val="2F5597">
                <a:alpha val="69804"/>
              </a:srgbClr>
            </a:solidFill>
            <a:ln>
              <a:noFill/>
            </a:ln>
            <a:effectLst/>
          </c:spPr>
          <c:invertIfNegative val="0"/>
          <c:dLbls>
            <c:dLbl>
              <c:idx val="1"/>
              <c:layout>
                <c:manualLayout>
                  <c:x val="-2.7281577920703738E-17"/>
                  <c:y val="-2.8630925502557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CB-4AAC-B071-679145865072}"/>
                </c:ext>
              </c:extLst>
            </c:dLbl>
            <c:dLbl>
              <c:idx val="3"/>
              <c:layout>
                <c:manualLayout>
                  <c:x val="5.9524130355970706E-3"/>
                  <c:y val="-4.86725733543473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CB-4AAC-B071-679145865072}"/>
                </c:ext>
              </c:extLst>
            </c:dLbl>
            <c:dLbl>
              <c:idx val="4"/>
              <c:layout>
                <c:manualLayout>
                  <c:x val="0"/>
                  <c:y val="-5.15356659046031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CB-4AAC-B071-679145865072}"/>
                </c:ext>
              </c:extLst>
            </c:dLbl>
            <c:dLbl>
              <c:idx val="5"/>
              <c:layout>
                <c:manualLayout>
                  <c:x val="2.9762065177985353E-3"/>
                  <c:y val="-2.86309255025573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3229453570826799E-2"/>
                      <c:h val="7.3323800212049206E-2"/>
                    </c:manualLayout>
                  </c15:layout>
                </c:ext>
                <c:ext xmlns:c16="http://schemas.microsoft.com/office/drawing/2014/chart" uri="{C3380CC4-5D6E-409C-BE32-E72D297353CC}">
                  <c16:uniqueId val="{00000006-91CB-4AAC-B071-679145865072}"/>
                </c:ext>
              </c:extLst>
            </c:dLbl>
            <c:dLbl>
              <c:idx val="6"/>
              <c:layout>
                <c:manualLayout>
                  <c:x val="-1.4881032588993767E-3"/>
                  <c:y val="-0.14315462751278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CB-4AAC-B071-67914586507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'Slide 6-11'!$K$58:$K$64</c:f>
                <c:numCache>
                  <c:formatCode>General</c:formatCode>
                  <c:ptCount val="7"/>
                  <c:pt idx="0">
                    <c:v>4.8301591974667475E-3</c:v>
                  </c:pt>
                  <c:pt idx="1">
                    <c:v>1.3878301249532222E-2</c:v>
                  </c:pt>
                  <c:pt idx="2">
                    <c:v>1.7535424923385765E-2</c:v>
                  </c:pt>
                  <c:pt idx="3">
                    <c:v>3.6361783621933284E-2</c:v>
                  </c:pt>
                  <c:pt idx="4">
                    <c:v>3.3887470670530169E-2</c:v>
                  </c:pt>
                  <c:pt idx="5">
                    <c:v>1.5997611211261916E-2</c:v>
                  </c:pt>
                  <c:pt idx="6">
                    <c:v>9.7926846875240975E-2</c:v>
                  </c:pt>
                </c:numCache>
              </c:numRef>
            </c:plus>
            <c:minus>
              <c:numRef>
                <c:f>'Slide 6-11'!$K$58:$K$64</c:f>
                <c:numCache>
                  <c:formatCode>General</c:formatCode>
                  <c:ptCount val="7"/>
                  <c:pt idx="0">
                    <c:v>4.8301591974667475E-3</c:v>
                  </c:pt>
                  <c:pt idx="1">
                    <c:v>1.3878301249532222E-2</c:v>
                  </c:pt>
                  <c:pt idx="2">
                    <c:v>1.7535424923385765E-2</c:v>
                  </c:pt>
                  <c:pt idx="3">
                    <c:v>3.6361783621933284E-2</c:v>
                  </c:pt>
                  <c:pt idx="4">
                    <c:v>3.3887470670530169E-2</c:v>
                  </c:pt>
                  <c:pt idx="5">
                    <c:v>1.5997611211261916E-2</c:v>
                  </c:pt>
                  <c:pt idx="6">
                    <c:v>9.7926846875240975E-2</c:v>
                  </c:pt>
                </c:numCache>
              </c:numRef>
            </c:minus>
            <c:spPr>
              <a:noFill/>
              <a:ln w="9525">
                <a:solidFill>
                  <a:schemeClr val="tx1">
                    <a:lumMod val="65000"/>
                    <a:lumOff val="35000"/>
                  </a:schemeClr>
                </a:solidFill>
                <a:round/>
              </a:ln>
              <a:effectLst/>
            </c:spPr>
          </c:errBars>
          <c:cat>
            <c:strRef>
              <c:f>'Slide 6-11'!$I$58:$I$64</c:f>
              <c:strCache>
                <c:ptCount val="7"/>
                <c:pt idx="0">
                  <c:v>White, non- Hispanic</c:v>
                </c:pt>
                <c:pt idx="1">
                  <c:v>Black, non- Hispanic</c:v>
                </c:pt>
                <c:pt idx="2">
                  <c:v>Asian, non- Hispanic</c:v>
                </c:pt>
                <c:pt idx="3">
                  <c:v>American Indian/ Alaska Native</c:v>
                </c:pt>
                <c:pt idx="4">
                  <c:v>Arab</c:v>
                </c:pt>
                <c:pt idx="5">
                  <c:v>Hispanic/ Latino</c:v>
                </c:pt>
                <c:pt idx="6">
                  <c:v>Other, non- Hispanic</c:v>
                </c:pt>
              </c:strCache>
            </c:strRef>
          </c:cat>
          <c:val>
            <c:numRef>
              <c:f>'Slide 6-11'!$J$58:$J$64</c:f>
              <c:numCache>
                <c:formatCode>General</c:formatCode>
                <c:ptCount val="7"/>
                <c:pt idx="0">
                  <c:v>0.18614720911845395</c:v>
                </c:pt>
                <c:pt idx="1">
                  <c:v>0.54957507082152979</c:v>
                </c:pt>
                <c:pt idx="2">
                  <c:v>0.134802374037126</c:v>
                </c:pt>
                <c:pt idx="3">
                  <c:v>0.39375178588436993</c:v>
                </c:pt>
                <c:pt idx="4">
                  <c:v>0.4360759493670886</c:v>
                </c:pt>
                <c:pt idx="5">
                  <c:v>0.37215077426258303</c:v>
                </c:pt>
                <c:pt idx="6">
                  <c:v>0.23794950267788828</c:v>
                </c:pt>
              </c:numCache>
            </c:numRef>
          </c:val>
          <c:extLst>
            <c:ext xmlns:c16="http://schemas.microsoft.com/office/drawing/2014/chart" uri="{C3380CC4-5D6E-409C-BE32-E72D297353CC}">
              <c16:uniqueId val="{00000003-91CB-4AAC-B071-679145865072}"/>
            </c:ext>
          </c:extLst>
        </c:ser>
        <c:dLbls>
          <c:dLblPos val="outEnd"/>
          <c:showLegendKey val="0"/>
          <c:showVal val="1"/>
          <c:showCatName val="0"/>
          <c:showSerName val="0"/>
          <c:showPercent val="0"/>
          <c:showBubbleSize val="0"/>
        </c:dLbls>
        <c:gapWidth val="80"/>
        <c:overlap val="25"/>
        <c:axId val="155331592"/>
        <c:axId val="155331200"/>
      </c:barChart>
      <c:catAx>
        <c:axId val="155331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55331200"/>
        <c:crosses val="autoZero"/>
        <c:auto val="1"/>
        <c:lblAlgn val="ctr"/>
        <c:lblOffset val="100"/>
        <c:noMultiLvlLbl val="0"/>
      </c:catAx>
      <c:valAx>
        <c:axId val="15533120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55331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0.9622</cdr:x>
      <cdr:y>0.64939</cdr:y>
    </cdr:from>
    <cdr:to>
      <cdr:x>1</cdr:x>
      <cdr:y>0.70014</cdr:y>
    </cdr:to>
    <cdr:sp macro="" textlink="">
      <cdr:nvSpPr>
        <cdr:cNvPr id="2" name="Rectangle 1">
          <a:extLst xmlns:a="http://schemas.openxmlformats.org/drawingml/2006/main">
            <a:ext uri="{FF2B5EF4-FFF2-40B4-BE49-F238E27FC236}">
              <a16:creationId xmlns:a16="http://schemas.microsoft.com/office/drawing/2014/main" id="{9D78D85A-F7B2-415A-BFF0-CEC4D2987D34}"/>
            </a:ext>
          </a:extLst>
        </cdr:cNvPr>
        <cdr:cNvSpPr/>
      </cdr:nvSpPr>
      <cdr:spPr>
        <a:xfrm xmlns:a="http://schemas.openxmlformats.org/drawingml/2006/main">
          <a:off x="10033000" y="3332772"/>
          <a:ext cx="312517" cy="260431"/>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0.9622</cdr:x>
      <cdr:y>0.64939</cdr:y>
    </cdr:from>
    <cdr:to>
      <cdr:x>1</cdr:x>
      <cdr:y>0.70014</cdr:y>
    </cdr:to>
    <cdr:sp macro="" textlink="">
      <cdr:nvSpPr>
        <cdr:cNvPr id="3" name="Rectangle 2">
          <a:extLst xmlns:a="http://schemas.openxmlformats.org/drawingml/2006/main">
            <a:ext uri="{FF2B5EF4-FFF2-40B4-BE49-F238E27FC236}">
              <a16:creationId xmlns:a16="http://schemas.microsoft.com/office/drawing/2014/main" id="{9D78D85A-F7B2-415A-BFF0-CEC4D2987D34}"/>
            </a:ext>
          </a:extLst>
        </cdr:cNvPr>
        <cdr:cNvSpPr/>
      </cdr:nvSpPr>
      <cdr:spPr>
        <a:xfrm xmlns:a="http://schemas.openxmlformats.org/drawingml/2006/main">
          <a:off x="10033000" y="3332772"/>
          <a:ext cx="312517" cy="260431"/>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0.76161</cdr:x>
      <cdr:y>0.94926</cdr:y>
    </cdr:from>
    <cdr:to>
      <cdr:x>0.79941</cdr:x>
      <cdr:y>1</cdr:y>
    </cdr:to>
    <cdr:sp macro="" textlink="">
      <cdr:nvSpPr>
        <cdr:cNvPr id="4" name="Rectangle 3">
          <a:extLst xmlns:a="http://schemas.openxmlformats.org/drawingml/2006/main">
            <a:ext uri="{FF2B5EF4-FFF2-40B4-BE49-F238E27FC236}">
              <a16:creationId xmlns:a16="http://schemas.microsoft.com/office/drawing/2014/main" id="{D3D50D5F-1038-4977-B519-76A927375ACE}"/>
            </a:ext>
          </a:extLst>
        </cdr:cNvPr>
        <cdr:cNvSpPr/>
      </cdr:nvSpPr>
      <cdr:spPr>
        <a:xfrm xmlns:a="http://schemas.openxmlformats.org/drawingml/2006/main">
          <a:off x="6297109" y="4871741"/>
          <a:ext cx="312538" cy="260405"/>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0.07041</cdr:x>
      <cdr:y>0.81878</cdr:y>
    </cdr:from>
    <cdr:to>
      <cdr:x>0.97679</cdr:x>
      <cdr:y>0.81878</cdr:y>
    </cdr:to>
    <cdr:cxnSp macro="">
      <cdr:nvCxnSpPr>
        <cdr:cNvPr id="3" name="Straight Connector 2">
          <a:extLst xmlns:a="http://schemas.openxmlformats.org/drawingml/2006/main">
            <a:ext uri="{FF2B5EF4-FFF2-40B4-BE49-F238E27FC236}">
              <a16:creationId xmlns:a16="http://schemas.microsoft.com/office/drawing/2014/main" id="{C2215F21-FC1C-48B8-AD8F-19797E359706}"/>
            </a:ext>
          </a:extLst>
        </cdr:cNvPr>
        <cdr:cNvCxnSpPr/>
      </cdr:nvCxnSpPr>
      <cdr:spPr>
        <a:xfrm xmlns:a="http://schemas.openxmlformats.org/drawingml/2006/main">
          <a:off x="597060" y="3402286"/>
          <a:ext cx="768559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0.0701</cdr:x>
      <cdr:y>0.53014</cdr:y>
    </cdr:from>
    <cdr:to>
      <cdr:x>0.98198</cdr:x>
      <cdr:y>0.53014</cdr:y>
    </cdr:to>
    <cdr:cxnSp macro="">
      <cdr:nvCxnSpPr>
        <cdr:cNvPr id="3" name="Straight Connector 2">
          <a:extLst xmlns:a="http://schemas.openxmlformats.org/drawingml/2006/main">
            <a:ext uri="{FF2B5EF4-FFF2-40B4-BE49-F238E27FC236}">
              <a16:creationId xmlns:a16="http://schemas.microsoft.com/office/drawing/2014/main" id="{1F41DE3F-7ADC-4EAB-B23B-7F1C488D4E95}"/>
            </a:ext>
          </a:extLst>
        </cdr:cNvPr>
        <cdr:cNvCxnSpPr/>
      </cdr:nvCxnSpPr>
      <cdr:spPr>
        <a:xfrm xmlns:a="http://schemas.openxmlformats.org/drawingml/2006/main">
          <a:off x="585486" y="2325221"/>
          <a:ext cx="7616142"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0.06179</cdr:x>
      <cdr:y>0.58863</cdr:y>
    </cdr:from>
    <cdr:to>
      <cdr:x>1</cdr:x>
      <cdr:y>0.58863</cdr:y>
    </cdr:to>
    <cdr:cxnSp macro="">
      <cdr:nvCxnSpPr>
        <cdr:cNvPr id="3" name="Straight Connector 2">
          <a:extLst xmlns:a="http://schemas.openxmlformats.org/drawingml/2006/main">
            <a:ext uri="{FF2B5EF4-FFF2-40B4-BE49-F238E27FC236}">
              <a16:creationId xmlns:a16="http://schemas.microsoft.com/office/drawing/2014/main" id="{4F0EDF7D-E7C9-4639-92A4-FBF1AF980E7B}"/>
            </a:ext>
          </a:extLst>
        </cdr:cNvPr>
        <cdr:cNvCxnSpPr/>
      </cdr:nvCxnSpPr>
      <cdr:spPr>
        <a:xfrm xmlns:a="http://schemas.openxmlformats.org/drawingml/2006/main">
          <a:off x="516037" y="2527697"/>
          <a:ext cx="783606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0.06741</cdr:x>
      <cdr:y>0.46735</cdr:y>
    </cdr:from>
    <cdr:to>
      <cdr:x>0.98912</cdr:x>
      <cdr:y>0.46735</cdr:y>
    </cdr:to>
    <cdr:cxnSp macro="">
      <cdr:nvCxnSpPr>
        <cdr:cNvPr id="3" name="Straight Connector 2">
          <a:extLst xmlns:a="http://schemas.openxmlformats.org/drawingml/2006/main">
            <a:ext uri="{FF2B5EF4-FFF2-40B4-BE49-F238E27FC236}">
              <a16:creationId xmlns:a16="http://schemas.microsoft.com/office/drawing/2014/main" id="{712DBFD6-22BB-462A-8EDC-C73909BCCB42}"/>
            </a:ext>
          </a:extLst>
        </cdr:cNvPr>
        <cdr:cNvCxnSpPr/>
      </cdr:nvCxnSpPr>
      <cdr:spPr>
        <a:xfrm xmlns:a="http://schemas.openxmlformats.org/drawingml/2006/main">
          <a:off x="573910" y="1979853"/>
          <a:ext cx="7847636"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0.06032</cdr:x>
      <cdr:y>0.40962</cdr:y>
    </cdr:from>
    <cdr:to>
      <cdr:x>0.95556</cdr:x>
      <cdr:y>0.40962</cdr:y>
    </cdr:to>
    <cdr:cxnSp macro="">
      <cdr:nvCxnSpPr>
        <cdr:cNvPr id="3" name="Straight Connector 2">
          <a:extLst xmlns:a="http://schemas.openxmlformats.org/drawingml/2006/main">
            <a:ext uri="{FF2B5EF4-FFF2-40B4-BE49-F238E27FC236}">
              <a16:creationId xmlns:a16="http://schemas.microsoft.com/office/drawing/2014/main" id="{B171819B-F599-4888-A471-6BC1CF3B9133}"/>
            </a:ext>
          </a:extLst>
        </cdr:cNvPr>
        <cdr:cNvCxnSpPr/>
      </cdr:nvCxnSpPr>
      <cdr:spPr>
        <a:xfrm xmlns:a="http://schemas.openxmlformats.org/drawingml/2006/main">
          <a:off x="504463" y="1763718"/>
          <a:ext cx="7487528"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0.06714</cdr:x>
      <cdr:y>0.47368</cdr:y>
    </cdr:from>
    <cdr:to>
      <cdr:x>0.98203</cdr:x>
      <cdr:y>0.47368</cdr:y>
    </cdr:to>
    <cdr:cxnSp macro="">
      <cdr:nvCxnSpPr>
        <cdr:cNvPr id="3" name="Straight Connector 2">
          <a:extLst xmlns:a="http://schemas.openxmlformats.org/drawingml/2006/main">
            <a:ext uri="{FF2B5EF4-FFF2-40B4-BE49-F238E27FC236}">
              <a16:creationId xmlns:a16="http://schemas.microsoft.com/office/drawing/2014/main" id="{74363B94-DB73-47EC-8299-A30493CDCAAD}"/>
            </a:ext>
          </a:extLst>
        </cdr:cNvPr>
        <cdr:cNvCxnSpPr/>
      </cdr:nvCxnSpPr>
      <cdr:spPr>
        <a:xfrm xmlns:a="http://schemas.openxmlformats.org/drawingml/2006/main" flipV="1">
          <a:off x="562337" y="1979271"/>
          <a:ext cx="7662440"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0.06978</cdr:x>
      <cdr:y>0.45302</cdr:y>
    </cdr:from>
    <cdr:to>
      <cdr:x>0.97608</cdr:x>
      <cdr:y>0.45302</cdr:y>
    </cdr:to>
    <cdr:cxnSp macro="">
      <cdr:nvCxnSpPr>
        <cdr:cNvPr id="5" name="Straight Connector 4">
          <a:extLst xmlns:a="http://schemas.openxmlformats.org/drawingml/2006/main">
            <a:ext uri="{FF2B5EF4-FFF2-40B4-BE49-F238E27FC236}">
              <a16:creationId xmlns:a16="http://schemas.microsoft.com/office/drawing/2014/main" id="{B203F162-A5E6-4B92-B4FC-0CEAAF8E0E00}"/>
            </a:ext>
          </a:extLst>
        </cdr:cNvPr>
        <cdr:cNvCxnSpPr/>
      </cdr:nvCxnSpPr>
      <cdr:spPr>
        <a:xfrm xmlns:a="http://schemas.openxmlformats.org/drawingml/2006/main">
          <a:off x="573912" y="1892909"/>
          <a:ext cx="745409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0.06715</cdr:x>
      <cdr:y>0.32677</cdr:y>
    </cdr:from>
    <cdr:to>
      <cdr:x>0.98306</cdr:x>
      <cdr:y>0.32677</cdr:y>
    </cdr:to>
    <cdr:cxnSp macro="">
      <cdr:nvCxnSpPr>
        <cdr:cNvPr id="3" name="Straight Connector 2">
          <a:extLst xmlns:a="http://schemas.openxmlformats.org/drawingml/2006/main">
            <a:ext uri="{FF2B5EF4-FFF2-40B4-BE49-F238E27FC236}">
              <a16:creationId xmlns:a16="http://schemas.microsoft.com/office/drawing/2014/main" id="{E07E895F-AA9F-494F-8C5F-B027F61A39C2}"/>
            </a:ext>
          </a:extLst>
        </cdr:cNvPr>
        <cdr:cNvCxnSpPr/>
      </cdr:nvCxnSpPr>
      <cdr:spPr>
        <a:xfrm xmlns:a="http://schemas.openxmlformats.org/drawingml/2006/main">
          <a:off x="550762" y="1417046"/>
          <a:ext cx="751197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0.07499</cdr:x>
      <cdr:y>0.4708</cdr:y>
    </cdr:from>
    <cdr:to>
      <cdr:x>0.98741</cdr:x>
      <cdr:y>0.4708</cdr:y>
    </cdr:to>
    <cdr:cxnSp macro="">
      <cdr:nvCxnSpPr>
        <cdr:cNvPr id="3" name="Straight Connector 2">
          <a:extLst xmlns:a="http://schemas.openxmlformats.org/drawingml/2006/main">
            <a:ext uri="{FF2B5EF4-FFF2-40B4-BE49-F238E27FC236}">
              <a16:creationId xmlns:a16="http://schemas.microsoft.com/office/drawing/2014/main" id="{CC44D496-DD2A-42AF-9DAF-1DB30D176B2D}"/>
            </a:ext>
          </a:extLst>
        </cdr:cNvPr>
        <cdr:cNvCxnSpPr/>
      </cdr:nvCxnSpPr>
      <cdr:spPr>
        <a:xfrm xmlns:a="http://schemas.openxmlformats.org/drawingml/2006/main" flipH="1">
          <a:off x="620212" y="2043518"/>
          <a:ext cx="7546693"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0.07481</cdr:x>
      <cdr:y>0.54323</cdr:y>
    </cdr:from>
    <cdr:to>
      <cdr:x>0.97807</cdr:x>
      <cdr:y>0.54323</cdr:y>
    </cdr:to>
    <cdr:cxnSp macro="">
      <cdr:nvCxnSpPr>
        <cdr:cNvPr id="3" name="Straight Connector 2">
          <a:extLst xmlns:a="http://schemas.openxmlformats.org/drawingml/2006/main">
            <a:ext uri="{FF2B5EF4-FFF2-40B4-BE49-F238E27FC236}">
              <a16:creationId xmlns:a16="http://schemas.microsoft.com/office/drawing/2014/main" id="{F7CA1579-587C-44EA-8B8F-39C5997CBCB1}"/>
            </a:ext>
          </a:extLst>
        </cdr:cNvPr>
        <cdr:cNvCxnSpPr/>
      </cdr:nvCxnSpPr>
      <cdr:spPr>
        <a:xfrm xmlns:a="http://schemas.openxmlformats.org/drawingml/2006/main">
          <a:off x="631785" y="2313892"/>
          <a:ext cx="7627716"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0.07036</cdr:x>
      <cdr:y>0.40129</cdr:y>
    </cdr:from>
    <cdr:to>
      <cdr:x>1</cdr:x>
      <cdr:y>0.40129</cdr:y>
    </cdr:to>
    <cdr:cxnSp macro="">
      <cdr:nvCxnSpPr>
        <cdr:cNvPr id="3" name="Straight Connector 2">
          <a:extLst xmlns:a="http://schemas.openxmlformats.org/drawingml/2006/main">
            <a:ext uri="{FF2B5EF4-FFF2-40B4-BE49-F238E27FC236}">
              <a16:creationId xmlns:a16="http://schemas.microsoft.com/office/drawing/2014/main" id="{581BAFC8-31CB-4E9A-8A84-CE43C2339BC4}"/>
            </a:ext>
          </a:extLst>
        </cdr:cNvPr>
        <cdr:cNvCxnSpPr/>
      </cdr:nvCxnSpPr>
      <cdr:spPr>
        <a:xfrm xmlns:a="http://schemas.openxmlformats.org/drawingml/2006/main">
          <a:off x="643359" y="1626965"/>
          <a:ext cx="8500641"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0.xml><?xml version="1.0" encoding="utf-8"?>
<c:userShapes xmlns:c="http://schemas.openxmlformats.org/drawingml/2006/chart">
  <cdr:relSizeAnchor xmlns:cdr="http://schemas.openxmlformats.org/drawingml/2006/chartDrawing">
    <cdr:from>
      <cdr:x>0.07</cdr:x>
      <cdr:y>0.27472</cdr:y>
    </cdr:from>
    <cdr:to>
      <cdr:x>0.98893</cdr:x>
      <cdr:y>0.27472</cdr:y>
    </cdr:to>
    <cdr:cxnSp macro="">
      <cdr:nvCxnSpPr>
        <cdr:cNvPr id="3" name="Straight Connector 2">
          <a:extLst xmlns:a="http://schemas.openxmlformats.org/drawingml/2006/main">
            <a:ext uri="{FF2B5EF4-FFF2-40B4-BE49-F238E27FC236}">
              <a16:creationId xmlns:a16="http://schemas.microsoft.com/office/drawing/2014/main" id="{1893388C-EC67-4403-AB2A-54B00BD5F5BC}"/>
            </a:ext>
          </a:extLst>
        </cdr:cNvPr>
        <cdr:cNvCxnSpPr/>
      </cdr:nvCxnSpPr>
      <cdr:spPr>
        <a:xfrm xmlns:a="http://schemas.openxmlformats.org/drawingml/2006/main">
          <a:off x="585486" y="1160626"/>
          <a:ext cx="768559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1.xml><?xml version="1.0" encoding="utf-8"?>
<c:userShapes xmlns:c="http://schemas.openxmlformats.org/drawingml/2006/chart">
  <cdr:relSizeAnchor xmlns:cdr="http://schemas.openxmlformats.org/drawingml/2006/chartDrawing">
    <cdr:from>
      <cdr:x>0.07158</cdr:x>
      <cdr:y>0.45217</cdr:y>
    </cdr:from>
    <cdr:to>
      <cdr:x>0.98503</cdr:x>
      <cdr:y>0.45217</cdr:y>
    </cdr:to>
    <cdr:cxnSp macro="">
      <cdr:nvCxnSpPr>
        <cdr:cNvPr id="3" name="Straight Connector 2">
          <a:extLst xmlns:a="http://schemas.openxmlformats.org/drawingml/2006/main">
            <a:ext uri="{FF2B5EF4-FFF2-40B4-BE49-F238E27FC236}">
              <a16:creationId xmlns:a16="http://schemas.microsoft.com/office/drawing/2014/main" id="{CD814CEA-10FD-4E35-A6C4-3A70A5AACFFD}"/>
            </a:ext>
          </a:extLst>
        </cdr:cNvPr>
        <cdr:cNvCxnSpPr/>
      </cdr:nvCxnSpPr>
      <cdr:spPr>
        <a:xfrm xmlns:a="http://schemas.openxmlformats.org/drawingml/2006/main">
          <a:off x="600329" y="1926010"/>
          <a:ext cx="7660942"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2.xml><?xml version="1.0" encoding="utf-8"?>
<c:userShapes xmlns:c="http://schemas.openxmlformats.org/drawingml/2006/chart">
  <cdr:relSizeAnchor xmlns:cdr="http://schemas.openxmlformats.org/drawingml/2006/chartDrawing">
    <cdr:from>
      <cdr:x>0.07032</cdr:x>
      <cdr:y>0.23429</cdr:y>
    </cdr:from>
    <cdr:to>
      <cdr:x>0.98773</cdr:x>
      <cdr:y>0.23429</cdr:y>
    </cdr:to>
    <cdr:cxnSp macro="">
      <cdr:nvCxnSpPr>
        <cdr:cNvPr id="3" name="Straight Connector 2">
          <a:extLst xmlns:a="http://schemas.openxmlformats.org/drawingml/2006/main">
            <a:ext uri="{FF2B5EF4-FFF2-40B4-BE49-F238E27FC236}">
              <a16:creationId xmlns:a16="http://schemas.microsoft.com/office/drawing/2014/main" id="{C04DC831-C4AD-4D99-B9FC-CFF7CFAD78ED}"/>
            </a:ext>
          </a:extLst>
        </cdr:cNvPr>
        <cdr:cNvCxnSpPr/>
      </cdr:nvCxnSpPr>
      <cdr:spPr>
        <a:xfrm xmlns:a="http://schemas.openxmlformats.org/drawingml/2006/main">
          <a:off x="597063" y="973548"/>
          <a:ext cx="7789762"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3.xml><?xml version="1.0" encoding="utf-8"?>
<c:userShapes xmlns:c="http://schemas.openxmlformats.org/drawingml/2006/chart">
  <cdr:relSizeAnchor xmlns:cdr="http://schemas.openxmlformats.org/drawingml/2006/chartDrawing">
    <cdr:from>
      <cdr:x>0.06946</cdr:x>
      <cdr:y>0.31276</cdr:y>
    </cdr:from>
    <cdr:to>
      <cdr:x>0.98115</cdr:x>
      <cdr:y>0.31276</cdr:y>
    </cdr:to>
    <cdr:cxnSp macro="">
      <cdr:nvCxnSpPr>
        <cdr:cNvPr id="6" name="Straight Connector 5">
          <a:extLst xmlns:a="http://schemas.openxmlformats.org/drawingml/2006/main">
            <a:ext uri="{FF2B5EF4-FFF2-40B4-BE49-F238E27FC236}">
              <a16:creationId xmlns:a16="http://schemas.microsoft.com/office/drawing/2014/main" id="{ABE00FF7-DFB7-4B44-ADA2-DEBF72EB3344}"/>
            </a:ext>
          </a:extLst>
        </cdr:cNvPr>
        <cdr:cNvCxnSpPr/>
      </cdr:nvCxnSpPr>
      <cdr:spPr>
        <a:xfrm xmlns:a="http://schemas.openxmlformats.org/drawingml/2006/main">
          <a:off x="597062" y="1310483"/>
          <a:ext cx="7836061"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4.xml><?xml version="1.0" encoding="utf-8"?>
<c:userShapes xmlns:c="http://schemas.openxmlformats.org/drawingml/2006/chart">
  <cdr:relSizeAnchor xmlns:cdr="http://schemas.openxmlformats.org/drawingml/2006/chartDrawing">
    <cdr:from>
      <cdr:x>0.0656</cdr:x>
      <cdr:y>0.43142</cdr:y>
    </cdr:from>
    <cdr:to>
      <cdr:x>0.9865</cdr:x>
      <cdr:y>0.43142</cdr:y>
    </cdr:to>
    <cdr:cxnSp macro="">
      <cdr:nvCxnSpPr>
        <cdr:cNvPr id="3" name="Straight Connector 2">
          <a:extLst xmlns:a="http://schemas.openxmlformats.org/drawingml/2006/main">
            <a:ext uri="{FF2B5EF4-FFF2-40B4-BE49-F238E27FC236}">
              <a16:creationId xmlns:a16="http://schemas.microsoft.com/office/drawing/2014/main" id="{AE753E48-55ED-4952-942D-FF51CA433147}"/>
            </a:ext>
          </a:extLst>
        </cdr:cNvPr>
        <cdr:cNvCxnSpPr/>
      </cdr:nvCxnSpPr>
      <cdr:spPr>
        <a:xfrm xmlns:a="http://schemas.openxmlformats.org/drawingml/2006/main">
          <a:off x="562336" y="1837642"/>
          <a:ext cx="7893935"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5.xml><?xml version="1.0" encoding="utf-8"?>
<c:userShapes xmlns:c="http://schemas.openxmlformats.org/drawingml/2006/chart">
  <cdr:relSizeAnchor xmlns:cdr="http://schemas.openxmlformats.org/drawingml/2006/chartDrawing">
    <cdr:from>
      <cdr:x>0.06596</cdr:x>
      <cdr:y>0.45166</cdr:y>
    </cdr:from>
    <cdr:to>
      <cdr:x>0.9905</cdr:x>
      <cdr:y>0.45166</cdr:y>
    </cdr:to>
    <cdr:cxnSp macro="">
      <cdr:nvCxnSpPr>
        <cdr:cNvPr id="3" name="Straight Connector 2">
          <a:extLst xmlns:a="http://schemas.openxmlformats.org/drawingml/2006/main">
            <a:ext uri="{FF2B5EF4-FFF2-40B4-BE49-F238E27FC236}">
              <a16:creationId xmlns:a16="http://schemas.microsoft.com/office/drawing/2014/main" id="{C0CFE913-466A-4B1E-9FDF-44F03C7D8D35}"/>
            </a:ext>
          </a:extLst>
        </cdr:cNvPr>
        <cdr:cNvCxnSpPr/>
      </cdr:nvCxnSpPr>
      <cdr:spPr>
        <a:xfrm xmlns:a="http://schemas.openxmlformats.org/drawingml/2006/main">
          <a:off x="562337" y="1918603"/>
          <a:ext cx="788236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6.xml><?xml version="1.0" encoding="utf-8"?>
<c:userShapes xmlns:c="http://schemas.openxmlformats.org/drawingml/2006/chart">
  <cdr:relSizeAnchor xmlns:cdr="http://schemas.openxmlformats.org/drawingml/2006/chartDrawing">
    <cdr:from>
      <cdr:x>0.0656</cdr:x>
      <cdr:y>0.39788</cdr:y>
    </cdr:from>
    <cdr:to>
      <cdr:x>1</cdr:x>
      <cdr:y>0.39788</cdr:y>
    </cdr:to>
    <cdr:cxnSp macro="">
      <cdr:nvCxnSpPr>
        <cdr:cNvPr id="3" name="Straight Connector 2">
          <a:extLst xmlns:a="http://schemas.openxmlformats.org/drawingml/2006/main">
            <a:ext uri="{FF2B5EF4-FFF2-40B4-BE49-F238E27FC236}">
              <a16:creationId xmlns:a16="http://schemas.microsoft.com/office/drawing/2014/main" id="{630A888D-A1DE-47A0-A363-42B42F055A9F}"/>
            </a:ext>
          </a:extLst>
        </cdr:cNvPr>
        <cdr:cNvCxnSpPr/>
      </cdr:nvCxnSpPr>
      <cdr:spPr>
        <a:xfrm xmlns:a="http://schemas.openxmlformats.org/drawingml/2006/main">
          <a:off x="562337" y="1730046"/>
          <a:ext cx="800968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7.xml><?xml version="1.0" encoding="utf-8"?>
<c:userShapes xmlns:c="http://schemas.openxmlformats.org/drawingml/2006/chart">
  <cdr:relSizeAnchor xmlns:cdr="http://schemas.openxmlformats.org/drawingml/2006/chartDrawing">
    <cdr:from>
      <cdr:x>0.35165</cdr:x>
      <cdr:y>0.60258</cdr:y>
    </cdr:from>
    <cdr:to>
      <cdr:x>0.46154</cdr:x>
      <cdr:y>0.73302</cdr:y>
    </cdr:to>
    <cdr:sp macro="" textlink="">
      <cdr:nvSpPr>
        <cdr:cNvPr id="2" name="TextBox 1"/>
        <cdr:cNvSpPr txBox="1"/>
      </cdr:nvSpPr>
      <cdr:spPr>
        <a:xfrm xmlns:a="http://schemas.openxmlformats.org/drawingml/2006/main">
          <a:off x="2438400" y="2112169"/>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Data Not Available</a:t>
          </a:r>
        </a:p>
      </cdr:txBody>
    </cdr:sp>
  </cdr:relSizeAnchor>
  <cdr:relSizeAnchor xmlns:cdr="http://schemas.openxmlformats.org/drawingml/2006/chartDrawing">
    <cdr:from>
      <cdr:x>0.06739</cdr:x>
      <cdr:y>0.56087</cdr:y>
    </cdr:from>
    <cdr:to>
      <cdr:x>0.97868</cdr:x>
      <cdr:y>0.56087</cdr:y>
    </cdr:to>
    <cdr:cxnSp macro="">
      <cdr:nvCxnSpPr>
        <cdr:cNvPr id="4" name="Straight Connector 3">
          <a:extLst xmlns:a="http://schemas.openxmlformats.org/drawingml/2006/main">
            <a:ext uri="{FF2B5EF4-FFF2-40B4-BE49-F238E27FC236}">
              <a16:creationId xmlns:a16="http://schemas.microsoft.com/office/drawing/2014/main" id="{7047B679-E8F3-471E-B067-15F2E30B4EF1}"/>
            </a:ext>
          </a:extLst>
        </cdr:cNvPr>
        <cdr:cNvCxnSpPr/>
      </cdr:nvCxnSpPr>
      <cdr:spPr>
        <a:xfrm xmlns:a="http://schemas.openxmlformats.org/drawingml/2006/main">
          <a:off x="585486" y="2438769"/>
          <a:ext cx="7917084"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8.xml><?xml version="1.0" encoding="utf-8"?>
<c:userShapes xmlns:c="http://schemas.openxmlformats.org/drawingml/2006/chart">
  <cdr:relSizeAnchor xmlns:cdr="http://schemas.openxmlformats.org/drawingml/2006/chartDrawing">
    <cdr:from>
      <cdr:x>0.06391</cdr:x>
      <cdr:y>0.32039</cdr:y>
    </cdr:from>
    <cdr:to>
      <cdr:x>0.9812</cdr:x>
      <cdr:y>0.32039</cdr:y>
    </cdr:to>
    <cdr:cxnSp macro="">
      <cdr:nvCxnSpPr>
        <cdr:cNvPr id="3" name="Straight Connector 2">
          <a:extLst xmlns:a="http://schemas.openxmlformats.org/drawingml/2006/main">
            <a:ext uri="{FF2B5EF4-FFF2-40B4-BE49-F238E27FC236}">
              <a16:creationId xmlns:a16="http://schemas.microsoft.com/office/drawing/2014/main" id="{D655EE95-38F6-4CAB-A1BE-44CB35CB347A}"/>
            </a:ext>
          </a:extLst>
        </cdr:cNvPr>
        <cdr:cNvCxnSpPr/>
      </cdr:nvCxnSpPr>
      <cdr:spPr>
        <a:xfrm xmlns:a="http://schemas.openxmlformats.org/drawingml/2006/main">
          <a:off x="550762" y="1342446"/>
          <a:ext cx="7905509"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9.xml><?xml version="1.0" encoding="utf-8"?>
<c:userShapes xmlns:c="http://schemas.openxmlformats.org/drawingml/2006/chart">
  <cdr:relSizeAnchor xmlns:cdr="http://schemas.openxmlformats.org/drawingml/2006/chartDrawing">
    <cdr:from>
      <cdr:x>0.06696</cdr:x>
      <cdr:y>0.53079</cdr:y>
    </cdr:from>
    <cdr:to>
      <cdr:x>0.98071</cdr:x>
      <cdr:y>0.53079</cdr:y>
    </cdr:to>
    <cdr:cxnSp macro="">
      <cdr:nvCxnSpPr>
        <cdr:cNvPr id="3" name="Straight Connector 2">
          <a:extLst xmlns:a="http://schemas.openxmlformats.org/drawingml/2006/main">
            <a:ext uri="{FF2B5EF4-FFF2-40B4-BE49-F238E27FC236}">
              <a16:creationId xmlns:a16="http://schemas.microsoft.com/office/drawing/2014/main" id="{295A73A3-E4FE-4E63-B35D-9844E0C123B2}"/>
            </a:ext>
          </a:extLst>
        </cdr:cNvPr>
        <cdr:cNvCxnSpPr/>
      </cdr:nvCxnSpPr>
      <cdr:spPr>
        <a:xfrm xmlns:a="http://schemas.openxmlformats.org/drawingml/2006/main">
          <a:off x="562337" y="2217868"/>
          <a:ext cx="7674015"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0.06418</cdr:x>
      <cdr:y>0.58815</cdr:y>
    </cdr:from>
    <cdr:to>
      <cdr:x>0.97929</cdr:x>
      <cdr:y>0.58815</cdr:y>
    </cdr:to>
    <cdr:cxnSp macro="">
      <cdr:nvCxnSpPr>
        <cdr:cNvPr id="3" name="Straight Connector 2">
          <a:extLst xmlns:a="http://schemas.openxmlformats.org/drawingml/2006/main">
            <a:ext uri="{FF2B5EF4-FFF2-40B4-BE49-F238E27FC236}">
              <a16:creationId xmlns:a16="http://schemas.microsoft.com/office/drawing/2014/main" id="{32331FFD-6BF4-4C41-A4EC-DD82D9E8E8E8}"/>
            </a:ext>
          </a:extLst>
        </cdr:cNvPr>
        <cdr:cNvCxnSpPr/>
      </cdr:nvCxnSpPr>
      <cdr:spPr>
        <a:xfrm xmlns:a="http://schemas.openxmlformats.org/drawingml/2006/main">
          <a:off x="573912" y="2423513"/>
          <a:ext cx="8183301"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0.xml><?xml version="1.0" encoding="utf-8"?>
<c:userShapes xmlns:c="http://schemas.openxmlformats.org/drawingml/2006/chart">
  <cdr:relSizeAnchor xmlns:cdr="http://schemas.openxmlformats.org/drawingml/2006/chartDrawing">
    <cdr:from>
      <cdr:x>0.06958</cdr:x>
      <cdr:y>0.4002</cdr:y>
    </cdr:from>
    <cdr:to>
      <cdr:x>0.98456</cdr:x>
      <cdr:y>0.4002</cdr:y>
    </cdr:to>
    <cdr:cxnSp macro="">
      <cdr:nvCxnSpPr>
        <cdr:cNvPr id="8" name="Straight Connector 7">
          <a:extLst xmlns:a="http://schemas.openxmlformats.org/drawingml/2006/main">
            <a:ext uri="{FF2B5EF4-FFF2-40B4-BE49-F238E27FC236}">
              <a16:creationId xmlns:a16="http://schemas.microsoft.com/office/drawing/2014/main" id="{478AD9CE-3F1D-4EED-9625-96713348A752}"/>
            </a:ext>
          </a:extLst>
        </cdr:cNvPr>
        <cdr:cNvCxnSpPr/>
      </cdr:nvCxnSpPr>
      <cdr:spPr>
        <a:xfrm xmlns:a="http://schemas.openxmlformats.org/drawingml/2006/main">
          <a:off x="573911" y="1700031"/>
          <a:ext cx="7546694"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1.xml><?xml version="1.0" encoding="utf-8"?>
<c:userShapes xmlns:c="http://schemas.openxmlformats.org/drawingml/2006/chart">
  <cdr:relSizeAnchor xmlns:cdr="http://schemas.openxmlformats.org/drawingml/2006/chartDrawing">
    <cdr:from>
      <cdr:x>0.06948</cdr:x>
      <cdr:y>0.43716</cdr:y>
    </cdr:from>
    <cdr:to>
      <cdr:x>0.99019</cdr:x>
      <cdr:y>0.43716</cdr:y>
    </cdr:to>
    <cdr:cxnSp macro="">
      <cdr:nvCxnSpPr>
        <cdr:cNvPr id="4" name="Straight Connector 3">
          <a:extLst xmlns:a="http://schemas.openxmlformats.org/drawingml/2006/main">
            <a:ext uri="{FF2B5EF4-FFF2-40B4-BE49-F238E27FC236}">
              <a16:creationId xmlns:a16="http://schemas.microsoft.com/office/drawing/2014/main" id="{5F5E2A23-2544-4505-8C4E-394D904A0640}"/>
            </a:ext>
          </a:extLst>
        </cdr:cNvPr>
        <cdr:cNvCxnSpPr/>
      </cdr:nvCxnSpPr>
      <cdr:spPr>
        <a:xfrm xmlns:a="http://schemas.openxmlformats.org/drawingml/2006/main">
          <a:off x="573910" y="1851950"/>
          <a:ext cx="760456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2.xml><?xml version="1.0" encoding="utf-8"?>
<c:userShapes xmlns:c="http://schemas.openxmlformats.org/drawingml/2006/chart">
  <cdr:relSizeAnchor xmlns:cdr="http://schemas.openxmlformats.org/drawingml/2006/chartDrawing">
    <cdr:from>
      <cdr:x>0.05086</cdr:x>
      <cdr:y>0.13242</cdr:y>
    </cdr:from>
    <cdr:to>
      <cdr:x>0.98589</cdr:x>
      <cdr:y>0.13259</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432738" y="535709"/>
          <a:ext cx="7956188" cy="70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3.xml><?xml version="1.0" encoding="utf-8"?>
<c:userShapes xmlns:c="http://schemas.openxmlformats.org/drawingml/2006/chart">
  <cdr:relSizeAnchor xmlns:cdr="http://schemas.openxmlformats.org/drawingml/2006/chartDrawing">
    <cdr:from>
      <cdr:x>0.04924</cdr:x>
      <cdr:y>0.70184</cdr:y>
    </cdr:from>
    <cdr:to>
      <cdr:x>0.97924</cdr:x>
      <cdr:y>0.70184</cdr:y>
    </cdr:to>
    <cdr:cxnSp macro="">
      <cdr:nvCxnSpPr>
        <cdr:cNvPr id="3" name="Straight Connector 2">
          <a:extLst xmlns:a="http://schemas.openxmlformats.org/drawingml/2006/main">
            <a:ext uri="{FF2B5EF4-FFF2-40B4-BE49-F238E27FC236}">
              <a16:creationId xmlns:a16="http://schemas.microsoft.com/office/drawing/2014/main" id="{7694A366-3F92-437E-BF53-EAA7BFF671FB}"/>
            </a:ext>
          </a:extLst>
        </cdr:cNvPr>
        <cdr:cNvCxnSpPr/>
      </cdr:nvCxnSpPr>
      <cdr:spPr>
        <a:xfrm xmlns:a="http://schemas.openxmlformats.org/drawingml/2006/main">
          <a:off x="411865" y="2948329"/>
          <a:ext cx="777818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4.xml><?xml version="1.0" encoding="utf-8"?>
<c:userShapes xmlns:c="http://schemas.openxmlformats.org/drawingml/2006/chart">
  <cdr:relSizeAnchor xmlns:cdr="http://schemas.openxmlformats.org/drawingml/2006/chartDrawing">
    <cdr:from>
      <cdr:x>0.05838</cdr:x>
      <cdr:y>0.33656</cdr:y>
    </cdr:from>
    <cdr:to>
      <cdr:x>0.98402</cdr:x>
      <cdr:y>0.33656</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482942" y="1401574"/>
          <a:ext cx="7657604"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5.xml><?xml version="1.0" encoding="utf-8"?>
<c:userShapes xmlns:c="http://schemas.openxmlformats.org/drawingml/2006/chart">
  <cdr:relSizeAnchor xmlns:cdr="http://schemas.openxmlformats.org/drawingml/2006/chartDrawing">
    <cdr:from>
      <cdr:x>0.04842</cdr:x>
      <cdr:y>0.31802</cdr:y>
    </cdr:from>
    <cdr:to>
      <cdr:x>0.98994</cdr:x>
      <cdr:y>0.31802</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424039" y="1306854"/>
          <a:ext cx="8245318"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6.xml><?xml version="1.0" encoding="utf-8"?>
<c:userShapes xmlns:c="http://schemas.openxmlformats.org/drawingml/2006/chart">
  <cdr:relSizeAnchor xmlns:cdr="http://schemas.openxmlformats.org/drawingml/2006/chartDrawing">
    <cdr:from>
      <cdr:x>0.04289</cdr:x>
      <cdr:y>0.3648</cdr:y>
    </cdr:from>
    <cdr:to>
      <cdr:x>0.98623</cdr:x>
      <cdr:y>0.3648</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377480" y="1578167"/>
          <a:ext cx="8302893"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7.xml><?xml version="1.0" encoding="utf-8"?>
<c:userShapes xmlns:c="http://schemas.openxmlformats.org/drawingml/2006/chart">
  <cdr:relSizeAnchor xmlns:cdr="http://schemas.openxmlformats.org/drawingml/2006/chartDrawing">
    <cdr:from>
      <cdr:x>0.05353</cdr:x>
      <cdr:y>0.40058</cdr:y>
    </cdr:from>
    <cdr:to>
      <cdr:x>0.98243</cdr:x>
      <cdr:y>0.40058</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469980" y="1737366"/>
          <a:ext cx="815531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8.xml><?xml version="1.0" encoding="utf-8"?>
<c:userShapes xmlns:c="http://schemas.openxmlformats.org/drawingml/2006/chart">
  <cdr:relSizeAnchor xmlns:cdr="http://schemas.openxmlformats.org/drawingml/2006/chartDrawing">
    <cdr:from>
      <cdr:x>0.04964</cdr:x>
      <cdr:y>0.29029</cdr:y>
    </cdr:from>
    <cdr:to>
      <cdr:x>0.98748</cdr:x>
      <cdr:y>0.29306</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436919" y="1209790"/>
          <a:ext cx="8254472" cy="1153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9.xml><?xml version="1.0" encoding="utf-8"?>
<c:userShapes xmlns:c="http://schemas.openxmlformats.org/drawingml/2006/chart">
  <cdr:relSizeAnchor xmlns:cdr="http://schemas.openxmlformats.org/drawingml/2006/chartDrawing">
    <cdr:from>
      <cdr:x>0.04226</cdr:x>
      <cdr:y>0.53603</cdr:y>
    </cdr:from>
    <cdr:to>
      <cdr:x>0.98381</cdr:x>
      <cdr:y>0.53603</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373803" y="2332426"/>
          <a:ext cx="8328605"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0.06304</cdr:x>
      <cdr:y>0.52353</cdr:y>
    </cdr:from>
    <cdr:to>
      <cdr:x>0.97839</cdr:x>
      <cdr:y>0.52353</cdr:y>
    </cdr:to>
    <cdr:cxnSp macro="">
      <cdr:nvCxnSpPr>
        <cdr:cNvPr id="3" name="Straight Connector 2">
          <a:extLst xmlns:a="http://schemas.openxmlformats.org/drawingml/2006/main">
            <a:ext uri="{FF2B5EF4-FFF2-40B4-BE49-F238E27FC236}">
              <a16:creationId xmlns:a16="http://schemas.microsoft.com/office/drawing/2014/main" id="{DC528E7B-FC3F-437D-93A7-FC67E8655377}"/>
            </a:ext>
          </a:extLst>
        </cdr:cNvPr>
        <cdr:cNvCxnSpPr/>
      </cdr:nvCxnSpPr>
      <cdr:spPr>
        <a:xfrm xmlns:a="http://schemas.openxmlformats.org/drawingml/2006/main">
          <a:off x="573912" y="2193601"/>
          <a:ext cx="8333772"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0.xml><?xml version="1.0" encoding="utf-8"?>
<c:userShapes xmlns:c="http://schemas.openxmlformats.org/drawingml/2006/chart">
  <cdr:relSizeAnchor xmlns:cdr="http://schemas.openxmlformats.org/drawingml/2006/chartDrawing">
    <cdr:from>
      <cdr:x>0.05192</cdr:x>
      <cdr:y>0.48095</cdr:y>
    </cdr:from>
    <cdr:to>
      <cdr:x>0.98139</cdr:x>
      <cdr:y>0.48095</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460962" y="2006722"/>
          <a:ext cx="8252462"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1.xml><?xml version="1.0" encoding="utf-8"?>
<c:userShapes xmlns:c="http://schemas.openxmlformats.org/drawingml/2006/chart">
  <cdr:relSizeAnchor xmlns:cdr="http://schemas.openxmlformats.org/drawingml/2006/chartDrawing">
    <cdr:from>
      <cdr:x>0.03759</cdr:x>
      <cdr:y>0.3979</cdr:y>
    </cdr:from>
    <cdr:to>
      <cdr:x>0.98381</cdr:x>
      <cdr:y>0.3979</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332515" y="1639148"/>
          <a:ext cx="836989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2.xml><?xml version="1.0" encoding="utf-8"?>
<c:userShapes xmlns:c="http://schemas.openxmlformats.org/drawingml/2006/chart">
  <cdr:relSizeAnchor xmlns:cdr="http://schemas.openxmlformats.org/drawingml/2006/chartDrawing">
    <cdr:from>
      <cdr:x>0.03944</cdr:x>
      <cdr:y>0.18801</cdr:y>
    </cdr:from>
    <cdr:to>
      <cdr:x>0.98267</cdr:x>
      <cdr:y>0.18801</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351039" y="818091"/>
          <a:ext cx="8395436"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3.xml><?xml version="1.0" encoding="utf-8"?>
<c:userShapes xmlns:c="http://schemas.openxmlformats.org/drawingml/2006/chart">
  <cdr:relSizeAnchor xmlns:cdr="http://schemas.openxmlformats.org/drawingml/2006/chartDrawing">
    <cdr:from>
      <cdr:x>0.04203</cdr:x>
      <cdr:y>0.69459</cdr:y>
    </cdr:from>
    <cdr:to>
      <cdr:x>0.98779</cdr:x>
      <cdr:y>0.69459</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379186" y="3022415"/>
          <a:ext cx="8532542"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4.xml><?xml version="1.0" encoding="utf-8"?>
<c:userShapes xmlns:c="http://schemas.openxmlformats.org/drawingml/2006/chart">
  <cdr:relSizeAnchor xmlns:cdr="http://schemas.openxmlformats.org/drawingml/2006/chartDrawing">
    <cdr:from>
      <cdr:x>0.04022</cdr:x>
      <cdr:y>0.46283</cdr:y>
    </cdr:from>
    <cdr:to>
      <cdr:x>0.98391</cdr:x>
      <cdr:y>0.46283</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357991" y="1923772"/>
          <a:ext cx="8399501"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5.xml><?xml version="1.0" encoding="utf-8"?>
<c:userShapes xmlns:c="http://schemas.openxmlformats.org/drawingml/2006/chart">
  <cdr:relSizeAnchor xmlns:cdr="http://schemas.openxmlformats.org/drawingml/2006/chartDrawing">
    <cdr:from>
      <cdr:x>0.04029</cdr:x>
      <cdr:y>0.53668</cdr:y>
    </cdr:from>
    <cdr:to>
      <cdr:x>0.98618</cdr:x>
      <cdr:y>0.53668</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353242" y="2335278"/>
          <a:ext cx="8294081"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6.xml><?xml version="1.0" encoding="utf-8"?>
<c:userShapes xmlns:c="http://schemas.openxmlformats.org/drawingml/2006/chart">
  <cdr:relSizeAnchor xmlns:cdr="http://schemas.openxmlformats.org/drawingml/2006/chartDrawing">
    <cdr:from>
      <cdr:x>0.03978</cdr:x>
      <cdr:y>0.6981</cdr:y>
    </cdr:from>
    <cdr:to>
      <cdr:x>0.98614</cdr:x>
      <cdr:y>0.6981</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347932" y="2886309"/>
          <a:ext cx="827735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7.xml><?xml version="1.0" encoding="utf-8"?>
<c:userShapes xmlns:c="http://schemas.openxmlformats.org/drawingml/2006/chart">
  <cdr:relSizeAnchor xmlns:cdr="http://schemas.openxmlformats.org/drawingml/2006/chartDrawing">
    <cdr:from>
      <cdr:x>0.04176</cdr:x>
      <cdr:y>0.26537</cdr:y>
    </cdr:from>
    <cdr:to>
      <cdr:x>0.98755</cdr:x>
      <cdr:y>0.26537</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369400" y="1094231"/>
          <a:ext cx="8366058"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8.xml><?xml version="1.0" encoding="utf-8"?>
<c:userShapes xmlns:c="http://schemas.openxmlformats.org/drawingml/2006/chart">
  <cdr:relSizeAnchor xmlns:cdr="http://schemas.openxmlformats.org/drawingml/2006/chartDrawing">
    <cdr:from>
      <cdr:x>0.04079</cdr:x>
      <cdr:y>0.37196</cdr:y>
    </cdr:from>
    <cdr:to>
      <cdr:x>0.98761</cdr:x>
      <cdr:y>0.37196</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a:off x="362638" y="1537863"/>
          <a:ext cx="8416886" cy="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9.xml><?xml version="1.0" encoding="utf-8"?>
<c:userShapes xmlns:c="http://schemas.openxmlformats.org/drawingml/2006/chart">
  <cdr:relSizeAnchor xmlns:cdr="http://schemas.openxmlformats.org/drawingml/2006/chartDrawing">
    <cdr:from>
      <cdr:x>0.04281</cdr:x>
      <cdr:y>0.50655</cdr:y>
    </cdr:from>
    <cdr:to>
      <cdr:x>0.98122</cdr:x>
      <cdr:y>0.51349</cdr:y>
    </cdr:to>
    <cdr:cxnSp macro="">
      <cdr:nvCxnSpPr>
        <cdr:cNvPr id="3" name="Straight Connector 2">
          <a:extLst xmlns:a="http://schemas.openxmlformats.org/drawingml/2006/main">
            <a:ext uri="{FF2B5EF4-FFF2-40B4-BE49-F238E27FC236}">
              <a16:creationId xmlns:a16="http://schemas.microsoft.com/office/drawing/2014/main" id="{67714A5B-309D-496E-AFC2-ABF4654F3D61}"/>
            </a:ext>
          </a:extLst>
        </cdr:cNvPr>
        <cdr:cNvCxnSpPr/>
      </cdr:nvCxnSpPr>
      <cdr:spPr>
        <a:xfrm xmlns:a="http://schemas.openxmlformats.org/drawingml/2006/main" flipV="1">
          <a:off x="376808" y="2072006"/>
          <a:ext cx="8259496" cy="28388"/>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0.15625</cdr:x>
      <cdr:y>0.47396</cdr:y>
    </cdr:from>
    <cdr:to>
      <cdr:x>0.92917</cdr:x>
      <cdr:y>0.48438</cdr:y>
    </cdr:to>
    <cdr:cxnSp macro="">
      <cdr:nvCxnSpPr>
        <cdr:cNvPr id="3" name="Straight Connector 2">
          <a:extLst xmlns:a="http://schemas.openxmlformats.org/drawingml/2006/main">
            <a:ext uri="{FF2B5EF4-FFF2-40B4-BE49-F238E27FC236}">
              <a16:creationId xmlns:a16="http://schemas.microsoft.com/office/drawing/2014/main" id="{CF3E689D-E321-4406-B807-88AF421A3B58}"/>
            </a:ext>
          </a:extLst>
        </cdr:cNvPr>
        <cdr:cNvCxnSpPr/>
      </cdr:nvCxnSpPr>
      <cdr:spPr>
        <a:xfrm xmlns:a="http://schemas.openxmlformats.org/drawingml/2006/main">
          <a:off x="714375" y="1300163"/>
          <a:ext cx="3533775" cy="2857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0.06994</cdr:x>
      <cdr:y>0.50964</cdr:y>
    </cdr:from>
    <cdr:to>
      <cdr:x>0.97966</cdr:x>
      <cdr:y>0.50964</cdr:y>
    </cdr:to>
    <cdr:cxnSp macro="">
      <cdr:nvCxnSpPr>
        <cdr:cNvPr id="4" name="Straight Connector 3">
          <a:extLst xmlns:a="http://schemas.openxmlformats.org/drawingml/2006/main">
            <a:ext uri="{FF2B5EF4-FFF2-40B4-BE49-F238E27FC236}">
              <a16:creationId xmlns:a16="http://schemas.microsoft.com/office/drawing/2014/main" id="{8CD803DA-B991-4358-9F48-22FED490D5DB}"/>
            </a:ext>
          </a:extLst>
        </cdr:cNvPr>
        <cdr:cNvCxnSpPr/>
      </cdr:nvCxnSpPr>
      <cdr:spPr>
        <a:xfrm xmlns:a="http://schemas.openxmlformats.org/drawingml/2006/main">
          <a:off x="597061" y="2141316"/>
          <a:ext cx="7766612"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0.06289</cdr:x>
      <cdr:y>0.61861</cdr:y>
    </cdr:from>
    <cdr:to>
      <cdr:x>0.98282</cdr:x>
      <cdr:y>0.61861</cdr:y>
    </cdr:to>
    <cdr:cxnSp macro="">
      <cdr:nvCxnSpPr>
        <cdr:cNvPr id="3" name="Straight Connector 2">
          <a:extLst xmlns:a="http://schemas.openxmlformats.org/drawingml/2006/main">
            <a:ext uri="{FF2B5EF4-FFF2-40B4-BE49-F238E27FC236}">
              <a16:creationId xmlns:a16="http://schemas.microsoft.com/office/drawing/2014/main" id="{B4547AD3-B57A-4DA5-A608-3557D4927D32}"/>
            </a:ext>
          </a:extLst>
        </cdr:cNvPr>
        <cdr:cNvCxnSpPr/>
      </cdr:nvCxnSpPr>
      <cdr:spPr>
        <a:xfrm xmlns:a="http://schemas.openxmlformats.org/drawingml/2006/main">
          <a:off x="550762" y="2527567"/>
          <a:ext cx="8055980"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0.07539</cdr:x>
      <cdr:y>0.25809</cdr:y>
    </cdr:from>
    <cdr:to>
      <cdr:x>0.98934</cdr:x>
      <cdr:y>0.25809</cdr:y>
    </cdr:to>
    <cdr:cxnSp macro="">
      <cdr:nvCxnSpPr>
        <cdr:cNvPr id="8" name="Straight Connector 7">
          <a:extLst xmlns:a="http://schemas.openxmlformats.org/drawingml/2006/main">
            <a:ext uri="{FF2B5EF4-FFF2-40B4-BE49-F238E27FC236}">
              <a16:creationId xmlns:a16="http://schemas.microsoft.com/office/drawing/2014/main" id="{B1545D78-B970-48AA-BAF7-529F17E1E9B6}"/>
            </a:ext>
          </a:extLst>
        </cdr:cNvPr>
        <cdr:cNvCxnSpPr/>
      </cdr:nvCxnSpPr>
      <cdr:spPr>
        <a:xfrm xmlns:a="http://schemas.openxmlformats.org/drawingml/2006/main">
          <a:off x="654935" y="1084404"/>
          <a:ext cx="7940233"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0.06473</cdr:x>
      <cdr:y>0.2827</cdr:y>
    </cdr:from>
    <cdr:to>
      <cdr:x>1</cdr:x>
      <cdr:y>0.2827</cdr:y>
    </cdr:to>
    <cdr:cxnSp macro="">
      <cdr:nvCxnSpPr>
        <cdr:cNvPr id="2" name="Straight Connector 1">
          <a:extLst xmlns:a="http://schemas.openxmlformats.org/drawingml/2006/main">
            <a:ext uri="{FF2B5EF4-FFF2-40B4-BE49-F238E27FC236}">
              <a16:creationId xmlns:a16="http://schemas.microsoft.com/office/drawing/2014/main" id="{7D47205D-BC6B-49C6-8AA7-E0FBC5DD1458}"/>
            </a:ext>
          </a:extLst>
        </cdr:cNvPr>
        <cdr:cNvCxnSpPr/>
      </cdr:nvCxnSpPr>
      <cdr:spPr>
        <a:xfrm xmlns:a="http://schemas.openxmlformats.org/drawingml/2006/main">
          <a:off x="562337" y="1145260"/>
          <a:ext cx="8125429"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A45C7-1B43-4D73-A418-F940AE4CCA1E}"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99FCF-A7DA-47D1-9659-15856317404B}" type="slidenum">
              <a:rPr lang="en-US" smtClean="0"/>
              <a:t>‹#›</a:t>
            </a:fld>
            <a:endParaRPr lang="en-US"/>
          </a:p>
        </p:txBody>
      </p:sp>
    </p:spTree>
    <p:extLst>
      <p:ext uri="{BB962C8B-B14F-4D97-AF65-F5344CB8AC3E}">
        <p14:creationId xmlns:p14="http://schemas.microsoft.com/office/powerpoint/2010/main" val="366354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the 2 side pie charts if the next slide is also included?</a:t>
            </a:r>
          </a:p>
        </p:txBody>
      </p:sp>
      <p:sp>
        <p:nvSpPr>
          <p:cNvPr id="4" name="Slide Number Placeholder 3"/>
          <p:cNvSpPr>
            <a:spLocks noGrp="1"/>
          </p:cNvSpPr>
          <p:nvPr>
            <p:ph type="sldNum" sz="quarter" idx="10"/>
          </p:nvPr>
        </p:nvSpPr>
        <p:spPr/>
        <p:txBody>
          <a:bodyPr/>
          <a:lstStyle/>
          <a:p>
            <a:fld id="{A5199FCF-A7DA-47D1-9659-15856317404B}" type="slidenum">
              <a:rPr lang="en-US" smtClean="0"/>
              <a:t>5</a:t>
            </a:fld>
            <a:endParaRPr lang="en-US"/>
          </a:p>
        </p:txBody>
      </p:sp>
    </p:spTree>
    <p:extLst>
      <p:ext uri="{BB962C8B-B14F-4D97-AF65-F5344CB8AC3E}">
        <p14:creationId xmlns:p14="http://schemas.microsoft.com/office/powerpoint/2010/main" val="352501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46</a:t>
            </a:fld>
            <a:endParaRPr lang="en-US"/>
          </a:p>
        </p:txBody>
      </p:sp>
    </p:spTree>
    <p:extLst>
      <p:ext uri="{BB962C8B-B14F-4D97-AF65-F5344CB8AC3E}">
        <p14:creationId xmlns:p14="http://schemas.microsoft.com/office/powerpoint/2010/main" val="139624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Wants the title to change to indicate the fact that it is a proportion of number of races reported.</a:t>
            </a:r>
          </a:p>
        </p:txBody>
      </p:sp>
      <p:sp>
        <p:nvSpPr>
          <p:cNvPr id="4" name="Slide Number Placeholder 3"/>
          <p:cNvSpPr>
            <a:spLocks noGrp="1"/>
          </p:cNvSpPr>
          <p:nvPr>
            <p:ph type="sldNum" sz="quarter" idx="10"/>
          </p:nvPr>
        </p:nvSpPr>
        <p:spPr/>
        <p:txBody>
          <a:bodyPr/>
          <a:lstStyle/>
          <a:p>
            <a:fld id="{A5199FCF-A7DA-47D1-9659-15856317404B}" type="slidenum">
              <a:rPr lang="en-US" smtClean="0"/>
              <a:t>6</a:t>
            </a:fld>
            <a:endParaRPr lang="en-US"/>
          </a:p>
        </p:txBody>
      </p:sp>
    </p:spTree>
    <p:extLst>
      <p:ext uri="{BB962C8B-B14F-4D97-AF65-F5344CB8AC3E}">
        <p14:creationId xmlns:p14="http://schemas.microsoft.com/office/powerpoint/2010/main" val="260556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10</a:t>
            </a:fld>
            <a:endParaRPr lang="en-US"/>
          </a:p>
        </p:txBody>
      </p:sp>
    </p:spTree>
    <p:extLst>
      <p:ext uri="{BB962C8B-B14F-4D97-AF65-F5344CB8AC3E}">
        <p14:creationId xmlns:p14="http://schemas.microsoft.com/office/powerpoint/2010/main" val="140540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11</a:t>
            </a:fld>
            <a:endParaRPr lang="en-US"/>
          </a:p>
        </p:txBody>
      </p:sp>
    </p:spTree>
    <p:extLst>
      <p:ext uri="{BB962C8B-B14F-4D97-AF65-F5344CB8AC3E}">
        <p14:creationId xmlns:p14="http://schemas.microsoft.com/office/powerpoint/2010/main" val="192438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12</a:t>
            </a:fld>
            <a:endParaRPr lang="en-US"/>
          </a:p>
        </p:txBody>
      </p:sp>
    </p:spTree>
    <p:extLst>
      <p:ext uri="{BB962C8B-B14F-4D97-AF65-F5344CB8AC3E}">
        <p14:creationId xmlns:p14="http://schemas.microsoft.com/office/powerpoint/2010/main" val="313581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32</a:t>
            </a:fld>
            <a:endParaRPr lang="en-US"/>
          </a:p>
        </p:txBody>
      </p:sp>
    </p:spTree>
    <p:extLst>
      <p:ext uri="{BB962C8B-B14F-4D97-AF65-F5344CB8AC3E}">
        <p14:creationId xmlns:p14="http://schemas.microsoft.com/office/powerpoint/2010/main" val="38077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37</a:t>
            </a:fld>
            <a:endParaRPr lang="en-US"/>
          </a:p>
        </p:txBody>
      </p:sp>
    </p:spTree>
    <p:extLst>
      <p:ext uri="{BB962C8B-B14F-4D97-AF65-F5344CB8AC3E}">
        <p14:creationId xmlns:p14="http://schemas.microsoft.com/office/powerpoint/2010/main" val="41438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44</a:t>
            </a:fld>
            <a:endParaRPr lang="en-US"/>
          </a:p>
        </p:txBody>
      </p:sp>
    </p:spTree>
    <p:extLst>
      <p:ext uri="{BB962C8B-B14F-4D97-AF65-F5344CB8AC3E}">
        <p14:creationId xmlns:p14="http://schemas.microsoft.com/office/powerpoint/2010/main" val="318384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99FCF-A7DA-47D1-9659-15856317404B}" type="slidenum">
              <a:rPr lang="en-US" smtClean="0"/>
              <a:t>45</a:t>
            </a:fld>
            <a:endParaRPr lang="en-US"/>
          </a:p>
        </p:txBody>
      </p:sp>
    </p:spTree>
    <p:extLst>
      <p:ext uri="{BB962C8B-B14F-4D97-AF65-F5344CB8AC3E}">
        <p14:creationId xmlns:p14="http://schemas.microsoft.com/office/powerpoint/2010/main" val="373559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1CE3-66F9-4C3E-B4BD-467E110255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14438-ABA5-4DFE-B789-EEA73FA81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78261B-143F-48AB-82DF-B4F46B719B10}"/>
              </a:ext>
            </a:extLst>
          </p:cNvPr>
          <p:cNvSpPr>
            <a:spLocks noGrp="1"/>
          </p:cNvSpPr>
          <p:nvPr>
            <p:ph type="dt" sz="half" idx="10"/>
          </p:nvPr>
        </p:nvSpPr>
        <p:spPr/>
        <p:txBody>
          <a:bodyPr/>
          <a:lstStyle/>
          <a:p>
            <a:fld id="{A2170F8A-98B0-447E-A972-24C24211F69A}" type="datetime1">
              <a:rPr lang="en-US" smtClean="0"/>
              <a:t>10/17/2018</a:t>
            </a:fld>
            <a:endParaRPr lang="en-US"/>
          </a:p>
        </p:txBody>
      </p:sp>
      <p:sp>
        <p:nvSpPr>
          <p:cNvPr id="5" name="Footer Placeholder 4">
            <a:extLst>
              <a:ext uri="{FF2B5EF4-FFF2-40B4-BE49-F238E27FC236}">
                <a16:creationId xmlns:a16="http://schemas.microsoft.com/office/drawing/2014/main" id="{970B7218-BACB-4D1A-9F64-6AAFC6C9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E6C97-84F3-4F40-9583-81227F3EFE00}"/>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295529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7F72-DD0E-43F1-B219-37F70F256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55CD9-123A-4C0D-A837-6F62BBD36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F2D7E-DFFD-407E-B863-AF9C9D40871C}"/>
              </a:ext>
            </a:extLst>
          </p:cNvPr>
          <p:cNvSpPr>
            <a:spLocks noGrp="1"/>
          </p:cNvSpPr>
          <p:nvPr>
            <p:ph type="dt" sz="half" idx="10"/>
          </p:nvPr>
        </p:nvSpPr>
        <p:spPr/>
        <p:txBody>
          <a:bodyPr/>
          <a:lstStyle/>
          <a:p>
            <a:fld id="{83D81DE4-56B1-42C9-9A76-33D87B887E66}" type="datetime1">
              <a:rPr lang="en-US" smtClean="0"/>
              <a:t>10/17/2018</a:t>
            </a:fld>
            <a:endParaRPr lang="en-US"/>
          </a:p>
        </p:txBody>
      </p:sp>
      <p:sp>
        <p:nvSpPr>
          <p:cNvPr id="5" name="Footer Placeholder 4">
            <a:extLst>
              <a:ext uri="{FF2B5EF4-FFF2-40B4-BE49-F238E27FC236}">
                <a16:creationId xmlns:a16="http://schemas.microsoft.com/office/drawing/2014/main" id="{86534619-B665-4F82-B6DC-70EDEAEA0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ADFA9-E992-40D5-93AD-A5ACDBEF879B}"/>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171201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ED83A-56CF-4EF2-B140-6BA45EAB5F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BD4F8E-7D35-4A68-BB83-D17BF10E40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76A08-C1C2-482D-AD79-A54230BE1371}"/>
              </a:ext>
            </a:extLst>
          </p:cNvPr>
          <p:cNvSpPr>
            <a:spLocks noGrp="1"/>
          </p:cNvSpPr>
          <p:nvPr>
            <p:ph type="dt" sz="half" idx="10"/>
          </p:nvPr>
        </p:nvSpPr>
        <p:spPr/>
        <p:txBody>
          <a:bodyPr/>
          <a:lstStyle/>
          <a:p>
            <a:fld id="{1ED6BC33-ECF9-4C80-84AA-535709A77D4F}" type="datetime1">
              <a:rPr lang="en-US" smtClean="0"/>
              <a:t>10/17/2018</a:t>
            </a:fld>
            <a:endParaRPr lang="en-US"/>
          </a:p>
        </p:txBody>
      </p:sp>
      <p:sp>
        <p:nvSpPr>
          <p:cNvPr id="5" name="Footer Placeholder 4">
            <a:extLst>
              <a:ext uri="{FF2B5EF4-FFF2-40B4-BE49-F238E27FC236}">
                <a16:creationId xmlns:a16="http://schemas.microsoft.com/office/drawing/2014/main" id="{AA630953-D354-4080-B052-8415BC966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EBDA3-B362-4D68-BB7D-2875C1FC3050}"/>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11734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A313-0AB9-4A5D-A29E-CEDA5F29F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86E5B-D3B0-4D8D-AF63-24CF486627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68562-1FA4-410A-8E2D-34E40B7E51E1}"/>
              </a:ext>
            </a:extLst>
          </p:cNvPr>
          <p:cNvSpPr>
            <a:spLocks noGrp="1"/>
          </p:cNvSpPr>
          <p:nvPr>
            <p:ph type="dt" sz="half" idx="10"/>
          </p:nvPr>
        </p:nvSpPr>
        <p:spPr/>
        <p:txBody>
          <a:bodyPr/>
          <a:lstStyle/>
          <a:p>
            <a:fld id="{4DF797DF-592D-45EC-96EB-D21D60E4C563}" type="datetime1">
              <a:rPr lang="en-US" smtClean="0"/>
              <a:t>10/17/2018</a:t>
            </a:fld>
            <a:endParaRPr lang="en-US"/>
          </a:p>
        </p:txBody>
      </p:sp>
      <p:sp>
        <p:nvSpPr>
          <p:cNvPr id="5" name="Footer Placeholder 4">
            <a:extLst>
              <a:ext uri="{FF2B5EF4-FFF2-40B4-BE49-F238E27FC236}">
                <a16:creationId xmlns:a16="http://schemas.microsoft.com/office/drawing/2014/main" id="{67530748-0C5A-43E5-B457-9E8BC2AB7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0B422-ABE6-4F95-B227-C1D8120F3F1E}"/>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90019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E346-0402-4E6D-8517-362A3113A1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44DF1-9774-4EBF-B7E6-61167DA70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402B35-23FE-4FFD-8635-1F5AE68E899F}"/>
              </a:ext>
            </a:extLst>
          </p:cNvPr>
          <p:cNvSpPr>
            <a:spLocks noGrp="1"/>
          </p:cNvSpPr>
          <p:nvPr>
            <p:ph type="dt" sz="half" idx="10"/>
          </p:nvPr>
        </p:nvSpPr>
        <p:spPr/>
        <p:txBody>
          <a:bodyPr/>
          <a:lstStyle/>
          <a:p>
            <a:fld id="{5D8903F8-7567-460A-B4E5-A62994C19ACC}" type="datetime1">
              <a:rPr lang="en-US" smtClean="0"/>
              <a:t>10/17/2018</a:t>
            </a:fld>
            <a:endParaRPr lang="en-US"/>
          </a:p>
        </p:txBody>
      </p:sp>
      <p:sp>
        <p:nvSpPr>
          <p:cNvPr id="5" name="Footer Placeholder 4">
            <a:extLst>
              <a:ext uri="{FF2B5EF4-FFF2-40B4-BE49-F238E27FC236}">
                <a16:creationId xmlns:a16="http://schemas.microsoft.com/office/drawing/2014/main" id="{8A5B317A-0C95-496D-B9B6-F54ED651A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197CD-5457-46AD-8536-4DADED73EE1B}"/>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290010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5F8A-1A31-4626-93DF-DAB392B8D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BEFF9-6312-4431-AB82-3D4AC2050C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A960D-BD16-4CD4-821D-710085D962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5B6CDB-90CF-4D8E-B431-34486A7C5FB5}"/>
              </a:ext>
            </a:extLst>
          </p:cNvPr>
          <p:cNvSpPr>
            <a:spLocks noGrp="1"/>
          </p:cNvSpPr>
          <p:nvPr>
            <p:ph type="dt" sz="half" idx="10"/>
          </p:nvPr>
        </p:nvSpPr>
        <p:spPr/>
        <p:txBody>
          <a:bodyPr/>
          <a:lstStyle/>
          <a:p>
            <a:fld id="{EF0709BE-A865-4E56-9F18-A351C7DBB3DA}" type="datetime1">
              <a:rPr lang="en-US" smtClean="0"/>
              <a:t>10/17/2018</a:t>
            </a:fld>
            <a:endParaRPr lang="en-US"/>
          </a:p>
        </p:txBody>
      </p:sp>
      <p:sp>
        <p:nvSpPr>
          <p:cNvPr id="6" name="Footer Placeholder 5">
            <a:extLst>
              <a:ext uri="{FF2B5EF4-FFF2-40B4-BE49-F238E27FC236}">
                <a16:creationId xmlns:a16="http://schemas.microsoft.com/office/drawing/2014/main" id="{9E40B94F-906B-4AA5-9FEB-538070C67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DA094-E9AA-4F38-A9FC-F0CBB8D1C727}"/>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353352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E419-A506-4374-90F2-517BC5952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F6F7B1-32FE-4624-AB68-FB8BBF74C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040FD7-E46D-4718-8C0C-32F22CC712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56722-614A-4427-B32C-04556031C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604758-EC20-4857-B970-B9EDE32A94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0B3740-3DCD-4CD2-953A-F59DAEB71E74}"/>
              </a:ext>
            </a:extLst>
          </p:cNvPr>
          <p:cNvSpPr>
            <a:spLocks noGrp="1"/>
          </p:cNvSpPr>
          <p:nvPr>
            <p:ph type="dt" sz="half" idx="10"/>
          </p:nvPr>
        </p:nvSpPr>
        <p:spPr/>
        <p:txBody>
          <a:bodyPr/>
          <a:lstStyle/>
          <a:p>
            <a:fld id="{29E54DA2-900D-417A-9ADD-F6A4C9009E0B}" type="datetime1">
              <a:rPr lang="en-US" smtClean="0"/>
              <a:t>10/17/2018</a:t>
            </a:fld>
            <a:endParaRPr lang="en-US"/>
          </a:p>
        </p:txBody>
      </p:sp>
      <p:sp>
        <p:nvSpPr>
          <p:cNvPr id="8" name="Footer Placeholder 7">
            <a:extLst>
              <a:ext uri="{FF2B5EF4-FFF2-40B4-BE49-F238E27FC236}">
                <a16:creationId xmlns:a16="http://schemas.microsoft.com/office/drawing/2014/main" id="{6B4067D1-4679-4F44-93A0-CF474E71FD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B48B14-21AD-4EE9-BB61-FD887D873BA6}"/>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212223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7229-6D8A-498A-AB50-F131699CE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8B3F3-B769-48FE-80D0-2F5FD25BEF1F}"/>
              </a:ext>
            </a:extLst>
          </p:cNvPr>
          <p:cNvSpPr>
            <a:spLocks noGrp="1"/>
          </p:cNvSpPr>
          <p:nvPr>
            <p:ph type="dt" sz="half" idx="10"/>
          </p:nvPr>
        </p:nvSpPr>
        <p:spPr/>
        <p:txBody>
          <a:bodyPr/>
          <a:lstStyle/>
          <a:p>
            <a:fld id="{82212663-851D-43D0-9EB4-5EA0D83C6854}" type="datetime1">
              <a:rPr lang="en-US" smtClean="0"/>
              <a:t>10/17/2018</a:t>
            </a:fld>
            <a:endParaRPr lang="en-US"/>
          </a:p>
        </p:txBody>
      </p:sp>
      <p:sp>
        <p:nvSpPr>
          <p:cNvPr id="4" name="Footer Placeholder 3">
            <a:extLst>
              <a:ext uri="{FF2B5EF4-FFF2-40B4-BE49-F238E27FC236}">
                <a16:creationId xmlns:a16="http://schemas.microsoft.com/office/drawing/2014/main" id="{988A3BE6-8F6A-4020-9E2D-6E717804C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CA305-AA60-46B5-B363-DD166D64A8EE}"/>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64441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0A89D-6161-448E-B3A3-EA7248228AE6}"/>
              </a:ext>
            </a:extLst>
          </p:cNvPr>
          <p:cNvSpPr>
            <a:spLocks noGrp="1"/>
          </p:cNvSpPr>
          <p:nvPr>
            <p:ph type="dt" sz="half" idx="10"/>
          </p:nvPr>
        </p:nvSpPr>
        <p:spPr/>
        <p:txBody>
          <a:bodyPr/>
          <a:lstStyle/>
          <a:p>
            <a:fld id="{502C13D2-22BB-4D07-8EC4-4951E983C500}" type="datetime1">
              <a:rPr lang="en-US" smtClean="0"/>
              <a:t>10/17/2018</a:t>
            </a:fld>
            <a:endParaRPr lang="en-US"/>
          </a:p>
        </p:txBody>
      </p:sp>
      <p:sp>
        <p:nvSpPr>
          <p:cNvPr id="3" name="Footer Placeholder 2">
            <a:extLst>
              <a:ext uri="{FF2B5EF4-FFF2-40B4-BE49-F238E27FC236}">
                <a16:creationId xmlns:a16="http://schemas.microsoft.com/office/drawing/2014/main" id="{5F8689F7-8D08-4D88-9337-4565BE19C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E418E-20AB-45A8-9279-DF909D5D6797}"/>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118817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9054-D2EB-45BD-B439-4C2B9B44B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20AD2F-2024-4777-9068-BABD2E68D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DA55B-23E9-4C95-8106-964FC676D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6B2C4F-3AED-40BC-B721-A01DC905A04C}"/>
              </a:ext>
            </a:extLst>
          </p:cNvPr>
          <p:cNvSpPr>
            <a:spLocks noGrp="1"/>
          </p:cNvSpPr>
          <p:nvPr>
            <p:ph type="dt" sz="half" idx="10"/>
          </p:nvPr>
        </p:nvSpPr>
        <p:spPr/>
        <p:txBody>
          <a:bodyPr/>
          <a:lstStyle/>
          <a:p>
            <a:fld id="{C2781DC9-9572-4D98-A925-5BF0D5FA6211}" type="datetime1">
              <a:rPr lang="en-US" smtClean="0"/>
              <a:t>10/17/2018</a:t>
            </a:fld>
            <a:endParaRPr lang="en-US"/>
          </a:p>
        </p:txBody>
      </p:sp>
      <p:sp>
        <p:nvSpPr>
          <p:cNvPr id="6" name="Footer Placeholder 5">
            <a:extLst>
              <a:ext uri="{FF2B5EF4-FFF2-40B4-BE49-F238E27FC236}">
                <a16:creationId xmlns:a16="http://schemas.microsoft.com/office/drawing/2014/main" id="{E8AE9476-DF6E-4F5E-A9A4-DC6FEA33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08533-3CEC-4A53-A53C-B5B328905EAF}"/>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410523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407F-827E-453D-A258-90A2F1123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A11BC1-F256-45FD-985C-660636BAA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39C657-0155-4A0E-86C9-4D7FD569B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75475A-ED7E-4412-96AA-A9E39D96B321}"/>
              </a:ext>
            </a:extLst>
          </p:cNvPr>
          <p:cNvSpPr>
            <a:spLocks noGrp="1"/>
          </p:cNvSpPr>
          <p:nvPr>
            <p:ph type="dt" sz="half" idx="10"/>
          </p:nvPr>
        </p:nvSpPr>
        <p:spPr/>
        <p:txBody>
          <a:bodyPr/>
          <a:lstStyle/>
          <a:p>
            <a:fld id="{9C8BA2C9-BB52-4C24-8A92-B4939C4042C6}" type="datetime1">
              <a:rPr lang="en-US" smtClean="0"/>
              <a:t>10/17/2018</a:t>
            </a:fld>
            <a:endParaRPr lang="en-US"/>
          </a:p>
        </p:txBody>
      </p:sp>
      <p:sp>
        <p:nvSpPr>
          <p:cNvPr id="6" name="Footer Placeholder 5">
            <a:extLst>
              <a:ext uri="{FF2B5EF4-FFF2-40B4-BE49-F238E27FC236}">
                <a16:creationId xmlns:a16="http://schemas.microsoft.com/office/drawing/2014/main" id="{49A3E4B7-B8B2-4C46-BE84-AD17A86B1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9B1CF-BDC0-4353-B427-DEEDA8F9D7BA}"/>
              </a:ext>
            </a:extLst>
          </p:cNvPr>
          <p:cNvSpPr>
            <a:spLocks noGrp="1"/>
          </p:cNvSpPr>
          <p:nvPr>
            <p:ph type="sldNum" sz="quarter" idx="12"/>
          </p:nvPr>
        </p:nvSpPr>
        <p:spPr/>
        <p:txBody>
          <a:bodyPr/>
          <a:lstStyle/>
          <a:p>
            <a:fld id="{AF660CDA-B73B-4A92-A543-666FA80A6082}" type="slidenum">
              <a:rPr lang="en-US" smtClean="0"/>
              <a:t>‹#›</a:t>
            </a:fld>
            <a:endParaRPr lang="en-US"/>
          </a:p>
        </p:txBody>
      </p:sp>
    </p:spTree>
    <p:extLst>
      <p:ext uri="{BB962C8B-B14F-4D97-AF65-F5344CB8AC3E}">
        <p14:creationId xmlns:p14="http://schemas.microsoft.com/office/powerpoint/2010/main" val="125891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C98E8-851D-4647-BF09-20FE0C916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043D6-64BE-480B-9D30-A984F7370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34385-3A4F-4620-A138-11AA1E2F5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8E0A-9501-4CCD-9F13-6845E488502A}" type="datetime1">
              <a:rPr lang="en-US" smtClean="0"/>
              <a:t>10/17/2018</a:t>
            </a:fld>
            <a:endParaRPr lang="en-US"/>
          </a:p>
        </p:txBody>
      </p:sp>
      <p:sp>
        <p:nvSpPr>
          <p:cNvPr id="5" name="Footer Placeholder 4">
            <a:extLst>
              <a:ext uri="{FF2B5EF4-FFF2-40B4-BE49-F238E27FC236}">
                <a16:creationId xmlns:a16="http://schemas.microsoft.com/office/drawing/2014/main" id="{EB5AC5DF-1260-4BEA-9BE5-A3E3B09BC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F64C64-38BC-4635-9229-416CE5A03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60CDA-B73B-4A92-A543-666FA80A6082}" type="slidenum">
              <a:rPr lang="en-US" smtClean="0"/>
              <a:t>‹#›</a:t>
            </a:fld>
            <a:endParaRPr lang="en-US"/>
          </a:p>
        </p:txBody>
      </p:sp>
    </p:spTree>
    <p:extLst>
      <p:ext uri="{BB962C8B-B14F-4D97-AF65-F5344CB8AC3E}">
        <p14:creationId xmlns:p14="http://schemas.microsoft.com/office/powerpoint/2010/main" val="2562196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8E3A-9BAE-473A-A2E6-94962FA59BF0}"/>
              </a:ext>
            </a:extLst>
          </p:cNvPr>
          <p:cNvSpPr>
            <a:spLocks noGrp="1"/>
          </p:cNvSpPr>
          <p:nvPr>
            <p:ph type="ctrTitle"/>
          </p:nvPr>
        </p:nvSpPr>
        <p:spPr/>
        <p:txBody>
          <a:bodyPr/>
          <a:lstStyle/>
          <a:p>
            <a:r>
              <a:rPr lang="en-US" b="1" dirty="0"/>
              <a:t>Michigan Health Equity Data Project</a:t>
            </a:r>
          </a:p>
        </p:txBody>
      </p:sp>
      <p:sp>
        <p:nvSpPr>
          <p:cNvPr id="3" name="Subtitle 2">
            <a:extLst>
              <a:ext uri="{FF2B5EF4-FFF2-40B4-BE49-F238E27FC236}">
                <a16:creationId xmlns:a16="http://schemas.microsoft.com/office/drawing/2014/main" id="{DCE59A46-18D8-4EF6-ABC3-26F839D99596}"/>
              </a:ext>
            </a:extLst>
          </p:cNvPr>
          <p:cNvSpPr>
            <a:spLocks noGrp="1"/>
          </p:cNvSpPr>
          <p:nvPr>
            <p:ph type="subTitle" idx="1"/>
          </p:nvPr>
        </p:nvSpPr>
        <p:spPr/>
        <p:txBody>
          <a:bodyPr>
            <a:normAutofit/>
          </a:bodyPr>
          <a:lstStyle/>
          <a:p>
            <a:r>
              <a:rPr lang="en-US" sz="4000" dirty="0"/>
              <a:t>2018 Update</a:t>
            </a:r>
          </a:p>
        </p:txBody>
      </p:sp>
      <p:sp>
        <p:nvSpPr>
          <p:cNvPr id="4" name="Slide Number Placeholder 3">
            <a:extLst>
              <a:ext uri="{FF2B5EF4-FFF2-40B4-BE49-F238E27FC236}">
                <a16:creationId xmlns:a16="http://schemas.microsoft.com/office/drawing/2014/main" id="{A2BC2DFD-99DB-46E7-8F8F-33D696AA97D1}"/>
              </a:ext>
            </a:extLst>
          </p:cNvPr>
          <p:cNvSpPr>
            <a:spLocks noGrp="1"/>
          </p:cNvSpPr>
          <p:nvPr>
            <p:ph type="sldNum" sz="quarter" idx="12"/>
          </p:nvPr>
        </p:nvSpPr>
        <p:spPr/>
        <p:txBody>
          <a:bodyPr/>
          <a:lstStyle/>
          <a:p>
            <a:fld id="{AF660CDA-B73B-4A92-A543-666FA80A6082}" type="slidenum">
              <a:rPr lang="en-US" smtClean="0"/>
              <a:pPr/>
              <a:t>1</a:t>
            </a:fld>
            <a:endParaRPr lang="en-US" dirty="0"/>
          </a:p>
        </p:txBody>
      </p:sp>
      <p:sp>
        <p:nvSpPr>
          <p:cNvPr id="5" name="TextBox 4">
            <a:extLst>
              <a:ext uri="{FF2B5EF4-FFF2-40B4-BE49-F238E27FC236}">
                <a16:creationId xmlns:a16="http://schemas.microsoft.com/office/drawing/2014/main" id="{84D0FCBF-2B19-4D97-9A96-03E2BF1DDD21}"/>
              </a:ext>
            </a:extLst>
          </p:cNvPr>
          <p:cNvSpPr txBox="1"/>
          <p:nvPr/>
        </p:nvSpPr>
        <p:spPr>
          <a:xfrm>
            <a:off x="3980873" y="6188364"/>
            <a:ext cx="4313382" cy="461665"/>
          </a:xfrm>
          <a:prstGeom prst="rect">
            <a:avLst/>
          </a:prstGeom>
          <a:noFill/>
        </p:spPr>
        <p:txBody>
          <a:bodyPr wrap="square" rtlCol="0">
            <a:spAutoFit/>
          </a:bodyPr>
          <a:lstStyle/>
          <a:p>
            <a:pPr lvl="0" algn="ctr"/>
            <a:r>
              <a:rPr lang="en-US" sz="1200">
                <a:solidFill>
                  <a:prstClr val="black">
                    <a:tint val="75000"/>
                  </a:prstClr>
                </a:solidFill>
              </a:rPr>
              <a:t>Health Disparities Reduction and Minority Health Section, Michigan Department of Health and Human Services</a:t>
            </a:r>
            <a:endParaRPr lang="en-US" sz="1200" dirty="0">
              <a:solidFill>
                <a:prstClr val="black">
                  <a:tint val="75000"/>
                </a:prstClr>
              </a:solidFill>
            </a:endParaRPr>
          </a:p>
        </p:txBody>
      </p:sp>
    </p:spTree>
    <p:extLst>
      <p:ext uri="{BB962C8B-B14F-4D97-AF65-F5344CB8AC3E}">
        <p14:creationId xmlns:p14="http://schemas.microsoft.com/office/powerpoint/2010/main" val="282603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E2CD-B82C-4539-AC98-183B496532C3}"/>
              </a:ext>
            </a:extLst>
          </p:cNvPr>
          <p:cNvSpPr>
            <a:spLocks noGrp="1"/>
          </p:cNvSpPr>
          <p:nvPr>
            <p:ph type="title"/>
          </p:nvPr>
        </p:nvSpPr>
        <p:spPr/>
        <p:txBody>
          <a:bodyPr>
            <a:normAutofit/>
          </a:bodyPr>
          <a:lstStyle/>
          <a:p>
            <a:pPr algn="ctr"/>
            <a:r>
              <a:rPr lang="en-US" sz="3600" b="1" dirty="0"/>
              <a:t>Percent of Population Living Below Federal Poverty Level, Michigan 2011-2015</a:t>
            </a:r>
          </a:p>
        </p:txBody>
      </p:sp>
      <p:sp>
        <p:nvSpPr>
          <p:cNvPr id="5" name="Slide Number Placeholder 4">
            <a:extLst>
              <a:ext uri="{FF2B5EF4-FFF2-40B4-BE49-F238E27FC236}">
                <a16:creationId xmlns:a16="http://schemas.microsoft.com/office/drawing/2014/main" id="{9EA81777-480E-4C37-B38F-A310E20560FB}"/>
              </a:ext>
            </a:extLst>
          </p:cNvPr>
          <p:cNvSpPr>
            <a:spLocks noGrp="1"/>
          </p:cNvSpPr>
          <p:nvPr>
            <p:ph type="sldNum" sz="quarter" idx="12"/>
          </p:nvPr>
        </p:nvSpPr>
        <p:spPr/>
        <p:txBody>
          <a:bodyPr/>
          <a:lstStyle/>
          <a:p>
            <a:fld id="{AF660CDA-B73B-4A92-A543-666FA80A6082}" type="slidenum">
              <a:rPr lang="en-US" smtClean="0"/>
              <a:t>10</a:t>
            </a:fld>
            <a:endParaRPr lang="en-US"/>
          </a:p>
        </p:txBody>
      </p:sp>
      <p:graphicFrame>
        <p:nvGraphicFramePr>
          <p:cNvPr id="6" name="Content Placeholder 5" descr="16.7% of the population in the state of Michigan lives below the federal poverty line. The rates across racial/ethnic groups is as follows: 12.6% of Non-hispanic whites, 34.6% of Non-hispanic blacks, 14.5% of Non-Hispanic Asians, 27.0% of American Indian/Alaskan Native, 35.3% of Arabs, 27.1% of Hispanics/Latinos, and 22.2% of Non-hispanic other. ">
            <a:extLst>
              <a:ext uri="{FF2B5EF4-FFF2-40B4-BE49-F238E27FC236}">
                <a16:creationId xmlns:a16="http://schemas.microsoft.com/office/drawing/2014/main" id="{00000000-0008-0000-0000-000006000000}"/>
              </a:ext>
            </a:extLst>
          </p:cNvPr>
          <p:cNvGraphicFramePr>
            <a:graphicFrameLocks noGrp="1"/>
          </p:cNvGraphicFramePr>
          <p:nvPr>
            <p:ph idx="1"/>
            <p:extLst>
              <p:ext uri="{D42A27DB-BD31-4B8C-83A1-F6EECF244321}">
                <p14:modId xmlns:p14="http://schemas.microsoft.com/office/powerpoint/2010/main" val="1027215260"/>
              </p:ext>
            </p:extLst>
          </p:nvPr>
        </p:nvGraphicFramePr>
        <p:xfrm>
          <a:off x="838201" y="1875099"/>
          <a:ext cx="8911728" cy="419003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7">
            <a:extLst>
              <a:ext uri="{FF2B5EF4-FFF2-40B4-BE49-F238E27FC236}">
                <a16:creationId xmlns:a16="http://schemas.microsoft.com/office/drawing/2014/main" id="{F5BDADAE-5EB7-4B71-B293-6518A9A18FFC}"/>
              </a:ext>
            </a:extLst>
          </p:cNvPr>
          <p:cNvGrpSpPr>
            <a:grpSpLocks/>
          </p:cNvGrpSpPr>
          <p:nvPr/>
        </p:nvGrpSpPr>
        <p:grpSpPr bwMode="auto">
          <a:xfrm>
            <a:off x="9982198" y="3865386"/>
            <a:ext cx="2126675" cy="1015663"/>
            <a:chOff x="5867400" y="3886592"/>
            <a:chExt cx="2362200" cy="1019168"/>
          </a:xfrm>
        </p:grpSpPr>
        <p:sp>
          <p:nvSpPr>
            <p:cNvPr id="8" name="TextBox 1">
              <a:extLst>
                <a:ext uri="{FF2B5EF4-FFF2-40B4-BE49-F238E27FC236}">
                  <a16:creationId xmlns:a16="http://schemas.microsoft.com/office/drawing/2014/main" id="{74B21C75-7FE6-4EF4-90D5-51F3CD3664C6}"/>
                </a:ext>
              </a:extLst>
            </p:cNvPr>
            <p:cNvSpPr txBox="1">
              <a:spLocks noChangeArrowheads="1"/>
            </p:cNvSpPr>
            <p:nvPr/>
          </p:nvSpPr>
          <p:spPr bwMode="auto">
            <a:xfrm>
              <a:off x="6400802" y="3886592"/>
              <a:ext cx="1828798" cy="10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kumimoji="0" lang="en-US" altLang="en-US" sz="2000" b="0" i="0" u="none" strike="noStrike" kern="0" cap="none" spc="0" normalizeH="0" baseline="0" noProof="0" dirty="0">
                  <a:ln>
                    <a:noFill/>
                  </a:ln>
                  <a:solidFill>
                    <a:prstClr val="black"/>
                  </a:solidFill>
                  <a:effectLst/>
                  <a:uLnTx/>
                  <a:uFillTx/>
                  <a:latin typeface="+mj-lt"/>
                  <a:ea typeface="MS PGothic" panose="020B0600070205080204" pitchFamily="34" charset="-128"/>
                </a:rPr>
                <a:t>All Race/</a:t>
              </a:r>
            </a:p>
            <a:p>
              <a:pPr fontAlgn="base">
                <a:spcBef>
                  <a:spcPct val="0"/>
                </a:spcBef>
                <a:spcAft>
                  <a:spcPct val="0"/>
                </a:spcAft>
                <a:buNone/>
                <a:defRPr/>
              </a:pPr>
              <a:r>
                <a:rPr kumimoji="0" lang="en-US" altLang="en-US" sz="2000" b="0" i="0" u="none" strike="noStrike" kern="0" cap="none" spc="0" normalizeH="0" baseline="0" noProof="0" dirty="0">
                  <a:ln>
                    <a:noFill/>
                  </a:ln>
                  <a:solidFill>
                    <a:prstClr val="black"/>
                  </a:solidFill>
                  <a:effectLst/>
                  <a:uLnTx/>
                  <a:uFillTx/>
                  <a:latin typeface="+mj-lt"/>
                  <a:ea typeface="MS PGothic" panose="020B0600070205080204" pitchFamily="34" charset="-128"/>
                </a:rPr>
                <a:t>Ethnicities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prstClr val="black"/>
                  </a:solidFill>
                  <a:effectLst/>
                  <a:uLnTx/>
                  <a:uFillTx/>
                  <a:latin typeface="+mj-lt"/>
                  <a:ea typeface="MS PGothic" panose="020B0600070205080204" pitchFamily="34" charset="-128"/>
                </a:rPr>
                <a:t>= 16.7%</a:t>
              </a:r>
            </a:p>
          </p:txBody>
        </p:sp>
        <p:cxnSp>
          <p:nvCxnSpPr>
            <p:cNvPr id="9" name="Straight Arrow Connector 8">
              <a:extLst>
                <a:ext uri="{FF2B5EF4-FFF2-40B4-BE49-F238E27FC236}">
                  <a16:creationId xmlns:a16="http://schemas.microsoft.com/office/drawing/2014/main" id="{FE93E383-4F7F-4365-869B-F4760F74A54D}"/>
                </a:ext>
              </a:extLst>
            </p:cNvPr>
            <p:cNvCxnSpPr/>
            <p:nvPr/>
          </p:nvCxnSpPr>
          <p:spPr>
            <a:xfrm flipH="1">
              <a:off x="5867400" y="4071377"/>
              <a:ext cx="494860" cy="0"/>
            </a:xfrm>
            <a:prstGeom prst="straightConnector1">
              <a:avLst/>
            </a:prstGeom>
            <a:noFill/>
            <a:ln w="25400" cap="flat" cmpd="sng" algn="ctr">
              <a:solidFill>
                <a:srgbClr val="FF0000"/>
              </a:solidFill>
              <a:prstDash val="solid"/>
              <a:tailEnd type="arrow"/>
            </a:ln>
            <a:effectLst/>
          </p:spPr>
        </p:cxnSp>
      </p:grpSp>
      <p:sp>
        <p:nvSpPr>
          <p:cNvPr id="10" name="TextBox 9">
            <a:extLst>
              <a:ext uri="{FF2B5EF4-FFF2-40B4-BE49-F238E27FC236}">
                <a16:creationId xmlns:a16="http://schemas.microsoft.com/office/drawing/2014/main" id="{6002A075-3E28-46A9-BDC9-E2FEFBA34A65}"/>
              </a:ext>
            </a:extLst>
          </p:cNvPr>
          <p:cNvSpPr txBox="1"/>
          <p:nvPr/>
        </p:nvSpPr>
        <p:spPr>
          <a:xfrm>
            <a:off x="0" y="6385023"/>
            <a:ext cx="4937070"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336137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7E8-A978-4E86-83DA-BBA66F4C7809}"/>
              </a:ext>
            </a:extLst>
          </p:cNvPr>
          <p:cNvSpPr>
            <a:spLocks noGrp="1"/>
          </p:cNvSpPr>
          <p:nvPr>
            <p:ph type="title"/>
          </p:nvPr>
        </p:nvSpPr>
        <p:spPr/>
        <p:txBody>
          <a:bodyPr>
            <a:normAutofit/>
          </a:bodyPr>
          <a:lstStyle/>
          <a:p>
            <a:pPr algn="ctr"/>
            <a:r>
              <a:rPr lang="en-US" sz="3600" b="1" dirty="0"/>
              <a:t>Percent of Population &lt;18 Years Living Below Federal Poverty Level, Michigan 2011-2015</a:t>
            </a:r>
          </a:p>
        </p:txBody>
      </p:sp>
      <p:sp>
        <p:nvSpPr>
          <p:cNvPr id="5" name="Slide Number Placeholder 4">
            <a:extLst>
              <a:ext uri="{FF2B5EF4-FFF2-40B4-BE49-F238E27FC236}">
                <a16:creationId xmlns:a16="http://schemas.microsoft.com/office/drawing/2014/main" id="{D6903BC4-5FC3-43F5-AA4C-6A27B6E95FB2}"/>
              </a:ext>
            </a:extLst>
          </p:cNvPr>
          <p:cNvSpPr>
            <a:spLocks noGrp="1"/>
          </p:cNvSpPr>
          <p:nvPr>
            <p:ph type="sldNum" sz="quarter" idx="12"/>
          </p:nvPr>
        </p:nvSpPr>
        <p:spPr/>
        <p:txBody>
          <a:bodyPr/>
          <a:lstStyle/>
          <a:p>
            <a:fld id="{AF660CDA-B73B-4A92-A543-666FA80A6082}" type="slidenum">
              <a:rPr lang="en-US" smtClean="0"/>
              <a:t>11</a:t>
            </a:fld>
            <a:endParaRPr lang="en-US"/>
          </a:p>
        </p:txBody>
      </p:sp>
      <p:grpSp>
        <p:nvGrpSpPr>
          <p:cNvPr id="17" name="Group 7">
            <a:extLst>
              <a:ext uri="{FF2B5EF4-FFF2-40B4-BE49-F238E27FC236}">
                <a16:creationId xmlns:a16="http://schemas.microsoft.com/office/drawing/2014/main" id="{778F23CE-E1A3-43F7-BBBB-6FA48E24B4D8}"/>
              </a:ext>
            </a:extLst>
          </p:cNvPr>
          <p:cNvGrpSpPr>
            <a:grpSpLocks/>
          </p:cNvGrpSpPr>
          <p:nvPr/>
        </p:nvGrpSpPr>
        <p:grpSpPr bwMode="auto">
          <a:xfrm>
            <a:off x="10081352" y="3648186"/>
            <a:ext cx="1701866" cy="1323439"/>
            <a:chOff x="5867400" y="3886592"/>
            <a:chExt cx="2362200" cy="1326371"/>
          </a:xfrm>
        </p:grpSpPr>
        <p:cxnSp>
          <p:nvCxnSpPr>
            <p:cNvPr id="18" name="Straight Arrow Connector 17">
              <a:extLst>
                <a:ext uri="{FF2B5EF4-FFF2-40B4-BE49-F238E27FC236}">
                  <a16:creationId xmlns:a16="http://schemas.microsoft.com/office/drawing/2014/main" id="{96B17A6B-DB35-4AE9-83D6-F4F6A5289EA6}"/>
                </a:ext>
              </a:extLst>
            </p:cNvPr>
            <p:cNvCxnSpPr/>
            <p:nvPr/>
          </p:nvCxnSpPr>
          <p:spPr>
            <a:xfrm flipH="1">
              <a:off x="5867400" y="4071150"/>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C9659C29-B61F-429A-A839-F0EB55725328}"/>
                </a:ext>
              </a:extLst>
            </p:cNvPr>
            <p:cNvSpPr txBox="1">
              <a:spLocks noChangeArrowheads="1"/>
            </p:cNvSpPr>
            <p:nvPr/>
          </p:nvSpPr>
          <p:spPr bwMode="auto">
            <a:xfrm>
              <a:off x="6400801" y="3886592"/>
              <a:ext cx="1828799" cy="1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Races/</a:t>
              </a:r>
            </a:p>
            <a:p>
              <a:pPr eaLnBrk="1" hangingPunct="1">
                <a:spcBef>
                  <a:spcPct val="0"/>
                </a:spcBef>
                <a:buFontTx/>
                <a:buNone/>
              </a:pPr>
              <a:r>
                <a:rPr lang="en-US" altLang="en-US" sz="2000" dirty="0">
                  <a:latin typeface="+mj-lt"/>
                </a:rPr>
                <a:t>Ethnicities</a:t>
              </a:r>
            </a:p>
            <a:p>
              <a:pPr eaLnBrk="1" hangingPunct="1">
                <a:spcBef>
                  <a:spcPct val="0"/>
                </a:spcBef>
                <a:buFontTx/>
                <a:buNone/>
              </a:pPr>
              <a:r>
                <a:rPr lang="en-US" altLang="en-US" sz="2000" dirty="0">
                  <a:latin typeface="+mj-lt"/>
                </a:rPr>
                <a:t>= 23.1%</a:t>
              </a:r>
            </a:p>
          </p:txBody>
        </p:sp>
      </p:grpSp>
      <p:sp>
        <p:nvSpPr>
          <p:cNvPr id="20" name="TextBox 19">
            <a:extLst>
              <a:ext uri="{FF2B5EF4-FFF2-40B4-BE49-F238E27FC236}">
                <a16:creationId xmlns:a16="http://schemas.microsoft.com/office/drawing/2014/main" id="{1818E923-DEC2-4E57-A214-AC8CB52E26B3}"/>
              </a:ext>
            </a:extLst>
          </p:cNvPr>
          <p:cNvSpPr txBox="1"/>
          <p:nvPr/>
        </p:nvSpPr>
        <p:spPr>
          <a:xfrm>
            <a:off x="87512" y="6413698"/>
            <a:ext cx="4752342" cy="307777"/>
          </a:xfrm>
          <a:prstGeom prst="rect">
            <a:avLst/>
          </a:prstGeom>
          <a:noFill/>
        </p:spPr>
        <p:txBody>
          <a:bodyPr wrap="square" rtlCol="0">
            <a:spAutoFit/>
          </a:bodyPr>
          <a:lstStyle/>
          <a:p>
            <a:r>
              <a:rPr lang="en-US" sz="1400" dirty="0"/>
              <a:t>2011-2015 American Community Survey, U.S. Census Bureau</a:t>
            </a:r>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24165220"/>
              </p:ext>
            </p:extLst>
          </p:nvPr>
        </p:nvGraphicFramePr>
        <p:xfrm>
          <a:off x="1555702" y="1618245"/>
          <a:ext cx="8197897" cy="459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559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823D-1066-446E-93D0-59AF18EFC86D}"/>
              </a:ext>
            </a:extLst>
          </p:cNvPr>
          <p:cNvSpPr>
            <a:spLocks noGrp="1"/>
          </p:cNvSpPr>
          <p:nvPr>
            <p:ph type="title"/>
          </p:nvPr>
        </p:nvSpPr>
        <p:spPr/>
        <p:txBody>
          <a:bodyPr>
            <a:normAutofit/>
          </a:bodyPr>
          <a:lstStyle/>
          <a:p>
            <a:pPr algn="ctr"/>
            <a:r>
              <a:rPr lang="en-US" sz="3600" b="1" dirty="0"/>
              <a:t>Percent of Population &lt;5 Years Living Below Federal Poverty Level, Michigan 2011-2015</a:t>
            </a:r>
          </a:p>
        </p:txBody>
      </p:sp>
      <p:sp>
        <p:nvSpPr>
          <p:cNvPr id="5" name="Slide Number Placeholder 4">
            <a:extLst>
              <a:ext uri="{FF2B5EF4-FFF2-40B4-BE49-F238E27FC236}">
                <a16:creationId xmlns:a16="http://schemas.microsoft.com/office/drawing/2014/main" id="{FEAA6787-9CAA-4C7F-8E9A-39515AD9605B}"/>
              </a:ext>
            </a:extLst>
          </p:cNvPr>
          <p:cNvSpPr>
            <a:spLocks noGrp="1"/>
          </p:cNvSpPr>
          <p:nvPr>
            <p:ph type="sldNum" sz="quarter" idx="12"/>
          </p:nvPr>
        </p:nvSpPr>
        <p:spPr/>
        <p:txBody>
          <a:bodyPr/>
          <a:lstStyle/>
          <a:p>
            <a:fld id="{AF660CDA-B73B-4A92-A543-666FA80A6082}" type="slidenum">
              <a:rPr lang="en-US" smtClean="0"/>
              <a:t>12</a:t>
            </a:fld>
            <a:endParaRPr lang="en-US"/>
          </a:p>
        </p:txBody>
      </p:sp>
      <p:grpSp>
        <p:nvGrpSpPr>
          <p:cNvPr id="7" name="Group 7">
            <a:extLst>
              <a:ext uri="{FF2B5EF4-FFF2-40B4-BE49-F238E27FC236}">
                <a16:creationId xmlns:a16="http://schemas.microsoft.com/office/drawing/2014/main" id="{B296D90E-732F-437B-9694-04CED28961FA}"/>
              </a:ext>
            </a:extLst>
          </p:cNvPr>
          <p:cNvGrpSpPr>
            <a:grpSpLocks/>
          </p:cNvGrpSpPr>
          <p:nvPr/>
        </p:nvGrpSpPr>
        <p:grpSpPr bwMode="auto">
          <a:xfrm>
            <a:off x="10127900" y="3740437"/>
            <a:ext cx="1798517" cy="1323439"/>
            <a:chOff x="5867400" y="3886592"/>
            <a:chExt cx="2323820" cy="1326375"/>
          </a:xfrm>
        </p:grpSpPr>
        <p:cxnSp>
          <p:nvCxnSpPr>
            <p:cNvPr id="8" name="Straight Arrow Connector 7">
              <a:extLst>
                <a:ext uri="{FF2B5EF4-FFF2-40B4-BE49-F238E27FC236}">
                  <a16:creationId xmlns:a16="http://schemas.microsoft.com/office/drawing/2014/main" id="{41C20243-CA76-40D5-B82C-A780EFCEF22E}"/>
                </a:ext>
              </a:extLst>
            </p:cNvPr>
            <p:cNvCxnSpPr/>
            <p:nvPr/>
          </p:nvCxnSpPr>
          <p:spPr>
            <a:xfrm flipH="1">
              <a:off x="5867400" y="4071151"/>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6F831943-1CD1-43A0-BE73-DE81C952BEA8}"/>
                </a:ext>
              </a:extLst>
            </p:cNvPr>
            <p:cNvSpPr txBox="1">
              <a:spLocks noChangeArrowheads="1"/>
            </p:cNvSpPr>
            <p:nvPr/>
          </p:nvSpPr>
          <p:spPr bwMode="auto">
            <a:xfrm>
              <a:off x="6362421" y="3886592"/>
              <a:ext cx="1828799" cy="13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27.1%</a:t>
              </a:r>
            </a:p>
          </p:txBody>
        </p:sp>
      </p:grpSp>
      <p:cxnSp>
        <p:nvCxnSpPr>
          <p:cNvPr id="11" name="Straight Connector 10">
            <a:extLst>
              <a:ext uri="{FF2B5EF4-FFF2-40B4-BE49-F238E27FC236}">
                <a16:creationId xmlns:a16="http://schemas.microsoft.com/office/drawing/2014/main" id="{DF2D0546-FFDA-4D01-9D0E-07840FCC7EED}"/>
              </a:ext>
            </a:extLst>
          </p:cNvPr>
          <p:cNvCxnSpPr>
            <a:cxnSpLocks/>
          </p:cNvCxnSpPr>
          <p:nvPr/>
        </p:nvCxnSpPr>
        <p:spPr>
          <a:xfrm>
            <a:off x="1613990" y="3949821"/>
            <a:ext cx="81138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B39606-BD6D-45A5-BACB-5BE1BEBAD239}"/>
              </a:ext>
            </a:extLst>
          </p:cNvPr>
          <p:cNvSpPr txBox="1"/>
          <p:nvPr/>
        </p:nvSpPr>
        <p:spPr>
          <a:xfrm>
            <a:off x="0" y="6385023"/>
            <a:ext cx="4798524" cy="307777"/>
          </a:xfrm>
          <a:prstGeom prst="rect">
            <a:avLst/>
          </a:prstGeom>
          <a:noFill/>
        </p:spPr>
        <p:txBody>
          <a:bodyPr wrap="square" rtlCol="0">
            <a:spAutoFit/>
          </a:bodyPr>
          <a:lstStyle/>
          <a:p>
            <a:r>
              <a:rPr lang="en-US" sz="1400" dirty="0"/>
              <a:t>2011-2015 American Community Survey, U.S. Census Bureau</a:t>
            </a:r>
          </a:p>
        </p:txBody>
      </p:sp>
      <p:graphicFrame>
        <p:nvGraphicFramePr>
          <p:cNvPr id="13" name="Chart 12">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4025499160"/>
              </p:ext>
            </p:extLst>
          </p:nvPr>
        </p:nvGraphicFramePr>
        <p:xfrm>
          <a:off x="1111451" y="1731940"/>
          <a:ext cx="8534354" cy="4435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755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7177-0834-4635-A0B0-2AC2BAECEC3F}"/>
              </a:ext>
            </a:extLst>
          </p:cNvPr>
          <p:cNvSpPr>
            <a:spLocks noGrp="1"/>
          </p:cNvSpPr>
          <p:nvPr>
            <p:ph type="title"/>
          </p:nvPr>
        </p:nvSpPr>
        <p:spPr/>
        <p:txBody>
          <a:bodyPr>
            <a:normAutofit/>
          </a:bodyPr>
          <a:lstStyle/>
          <a:p>
            <a:pPr algn="ctr"/>
            <a:r>
              <a:rPr lang="en-US" sz="3600" b="1" dirty="0"/>
              <a:t>Percent of Civilian Labor Force that is Unemployed, Michigan 2011-2015</a:t>
            </a:r>
          </a:p>
        </p:txBody>
      </p:sp>
      <p:sp>
        <p:nvSpPr>
          <p:cNvPr id="5" name="Slide Number Placeholder 4">
            <a:extLst>
              <a:ext uri="{FF2B5EF4-FFF2-40B4-BE49-F238E27FC236}">
                <a16:creationId xmlns:a16="http://schemas.microsoft.com/office/drawing/2014/main" id="{906E1194-DA59-4436-8AAC-672BB4D75C8C}"/>
              </a:ext>
            </a:extLst>
          </p:cNvPr>
          <p:cNvSpPr>
            <a:spLocks noGrp="1"/>
          </p:cNvSpPr>
          <p:nvPr>
            <p:ph type="sldNum" sz="quarter" idx="12"/>
          </p:nvPr>
        </p:nvSpPr>
        <p:spPr/>
        <p:txBody>
          <a:bodyPr/>
          <a:lstStyle/>
          <a:p>
            <a:fld id="{AF660CDA-B73B-4A92-A543-666FA80A6082}" type="slidenum">
              <a:rPr lang="en-US" smtClean="0"/>
              <a:t>13</a:t>
            </a:fld>
            <a:endParaRPr lang="en-US"/>
          </a:p>
        </p:txBody>
      </p:sp>
      <p:graphicFrame>
        <p:nvGraphicFramePr>
          <p:cNvPr id="6" name="Content Placeholder 5" descr="6.0 % of the Civilian labor force is unemployed in the state of Michigan. The rates across racial/ethnic groups is as follows: 4.9% of Non-hispanic whites, 11.8% of Non-hispanic blacks, 3.9% of Non-Hispanic Asians, 9.1% of American Indian/Alaskan Native, 6.3% of Arabs, 8.4% of Hispanics/Latinos, and 5.9% of Non-hispanic other. ">
            <a:extLst>
              <a:ext uri="{FF2B5EF4-FFF2-40B4-BE49-F238E27FC236}">
                <a16:creationId xmlns:a16="http://schemas.microsoft.com/office/drawing/2014/main" id="{00000000-0008-0000-0000-000004000000}"/>
              </a:ext>
            </a:extLst>
          </p:cNvPr>
          <p:cNvGraphicFramePr>
            <a:graphicFrameLocks noGrp="1"/>
          </p:cNvGraphicFramePr>
          <p:nvPr>
            <p:ph idx="1"/>
            <p:extLst>
              <p:ext uri="{D42A27DB-BD31-4B8C-83A1-F6EECF244321}">
                <p14:modId xmlns:p14="http://schemas.microsoft.com/office/powerpoint/2010/main" val="960099582"/>
              </p:ext>
            </p:extLst>
          </p:nvPr>
        </p:nvGraphicFramePr>
        <p:xfrm>
          <a:off x="838200" y="1851949"/>
          <a:ext cx="8537294" cy="420161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80BC33A5-DFCD-4A1C-AE4D-69E136F3CB4E}"/>
              </a:ext>
            </a:extLst>
          </p:cNvPr>
          <p:cNvGrpSpPr>
            <a:grpSpLocks/>
          </p:cNvGrpSpPr>
          <p:nvPr/>
        </p:nvGrpSpPr>
        <p:grpSpPr bwMode="auto">
          <a:xfrm>
            <a:off x="9557072" y="3769035"/>
            <a:ext cx="1796728" cy="1323439"/>
            <a:chOff x="5867400" y="3886592"/>
            <a:chExt cx="2362200" cy="1326371"/>
          </a:xfrm>
        </p:grpSpPr>
        <p:cxnSp>
          <p:nvCxnSpPr>
            <p:cNvPr id="8" name="Straight Arrow Connector 7">
              <a:extLst>
                <a:ext uri="{FF2B5EF4-FFF2-40B4-BE49-F238E27FC236}">
                  <a16:creationId xmlns:a16="http://schemas.microsoft.com/office/drawing/2014/main" id="{9E28CF1E-1590-4C74-861C-1A0824AC6271}"/>
                </a:ext>
              </a:extLst>
            </p:cNvPr>
            <p:cNvCxnSpPr/>
            <p:nvPr/>
          </p:nvCxnSpPr>
          <p:spPr>
            <a:xfrm flipH="1">
              <a:off x="5867400" y="4071150"/>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937045BA-534A-4CB6-9398-3E2D7A7EE42E}"/>
                </a:ext>
              </a:extLst>
            </p:cNvPr>
            <p:cNvSpPr txBox="1">
              <a:spLocks noChangeArrowheads="1"/>
            </p:cNvSpPr>
            <p:nvPr/>
          </p:nvSpPr>
          <p:spPr bwMode="auto">
            <a:xfrm>
              <a:off x="6400801" y="3886592"/>
              <a:ext cx="1828799" cy="1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=6.0%</a:t>
              </a:r>
            </a:p>
          </p:txBody>
        </p:sp>
      </p:grpSp>
      <p:sp>
        <p:nvSpPr>
          <p:cNvPr id="10" name="TextBox 9">
            <a:extLst>
              <a:ext uri="{FF2B5EF4-FFF2-40B4-BE49-F238E27FC236}">
                <a16:creationId xmlns:a16="http://schemas.microsoft.com/office/drawing/2014/main" id="{00DB30F8-EBED-473D-A130-3426592D3A2B}"/>
              </a:ext>
            </a:extLst>
          </p:cNvPr>
          <p:cNvSpPr txBox="1"/>
          <p:nvPr/>
        </p:nvSpPr>
        <p:spPr>
          <a:xfrm>
            <a:off x="0" y="6385023"/>
            <a:ext cx="4659979"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308179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6B8A-A055-4332-97B5-42D8A57A1CBF}"/>
              </a:ext>
            </a:extLst>
          </p:cNvPr>
          <p:cNvSpPr>
            <a:spLocks noGrp="1"/>
          </p:cNvSpPr>
          <p:nvPr>
            <p:ph type="title"/>
          </p:nvPr>
        </p:nvSpPr>
        <p:spPr/>
        <p:txBody>
          <a:bodyPr>
            <a:normAutofit/>
          </a:bodyPr>
          <a:lstStyle/>
          <a:p>
            <a:pPr algn="ctr"/>
            <a:r>
              <a:rPr lang="en-US" sz="3600" b="1" dirty="0"/>
              <a:t>Percent of Population ≥25 Years with Less than a High School Diploma, Michigan 2011-2015</a:t>
            </a:r>
          </a:p>
        </p:txBody>
      </p:sp>
      <p:sp>
        <p:nvSpPr>
          <p:cNvPr id="5" name="Slide Number Placeholder 4">
            <a:extLst>
              <a:ext uri="{FF2B5EF4-FFF2-40B4-BE49-F238E27FC236}">
                <a16:creationId xmlns:a16="http://schemas.microsoft.com/office/drawing/2014/main" id="{97B2D222-56E0-48D7-BC05-BDA548B11B12}"/>
              </a:ext>
            </a:extLst>
          </p:cNvPr>
          <p:cNvSpPr>
            <a:spLocks noGrp="1"/>
          </p:cNvSpPr>
          <p:nvPr>
            <p:ph type="sldNum" sz="quarter" idx="12"/>
          </p:nvPr>
        </p:nvSpPr>
        <p:spPr/>
        <p:txBody>
          <a:bodyPr/>
          <a:lstStyle/>
          <a:p>
            <a:fld id="{AF660CDA-B73B-4A92-A543-666FA80A6082}" type="slidenum">
              <a:rPr lang="en-US" smtClean="0"/>
              <a:t>14</a:t>
            </a:fld>
            <a:endParaRPr lang="en-US"/>
          </a:p>
        </p:txBody>
      </p:sp>
      <p:graphicFrame>
        <p:nvGraphicFramePr>
          <p:cNvPr id="6" name="Content Placeholder 5" descr="Across the state of Michigan, 10.4 % of the population over the age of 25 have less than a High School Diploma. The rates across racial/ethnic groups is as follows: 8.6% of Non-hispanic whites, 15.8% of Non-hispanic blacks, 11.4% of Non-Hispanic Asians, 13.8% of American Indian/Alaskan Native, 23.0% of Arabs, 30.2% of Hispanics/Latinos, and 10.9% of Non-hispanic other. ">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183755416"/>
              </p:ext>
            </p:extLst>
          </p:nvPr>
        </p:nvGraphicFramePr>
        <p:xfrm>
          <a:off x="838200" y="1909823"/>
          <a:ext cx="8757213" cy="408586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4BA4AD3A-AF98-4573-B72D-B1AE43D0D80A}"/>
              </a:ext>
            </a:extLst>
          </p:cNvPr>
          <p:cNvGrpSpPr>
            <a:grpSpLocks/>
          </p:cNvGrpSpPr>
          <p:nvPr/>
        </p:nvGrpSpPr>
        <p:grpSpPr bwMode="auto">
          <a:xfrm>
            <a:off x="9982199" y="4253696"/>
            <a:ext cx="1812637" cy="1323439"/>
            <a:chOff x="5867400" y="3886592"/>
            <a:chExt cx="2362200" cy="1326238"/>
          </a:xfrm>
        </p:grpSpPr>
        <p:cxnSp>
          <p:nvCxnSpPr>
            <p:cNvPr id="8" name="Straight Arrow Connector 7">
              <a:extLst>
                <a:ext uri="{FF2B5EF4-FFF2-40B4-BE49-F238E27FC236}">
                  <a16:creationId xmlns:a16="http://schemas.microsoft.com/office/drawing/2014/main" id="{BF9305DE-C668-4692-93AC-467F32A05AEE}"/>
                </a:ext>
              </a:extLst>
            </p:cNvPr>
            <p:cNvCxnSpPr/>
            <p:nvPr/>
          </p:nvCxnSpPr>
          <p:spPr>
            <a:xfrm flipH="1">
              <a:off x="5867400" y="4071131"/>
              <a:ext cx="4948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991891F1-1C17-4A16-B3B3-18B2B5EA99B0}"/>
                </a:ext>
              </a:extLst>
            </p:cNvPr>
            <p:cNvSpPr txBox="1">
              <a:spLocks noChangeArrowheads="1"/>
            </p:cNvSpPr>
            <p:nvPr/>
          </p:nvSpPr>
          <p:spPr bwMode="auto">
            <a:xfrm>
              <a:off x="6400800" y="3886592"/>
              <a:ext cx="1828800" cy="13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10.4%</a:t>
              </a:r>
            </a:p>
          </p:txBody>
        </p:sp>
      </p:grpSp>
      <p:sp>
        <p:nvSpPr>
          <p:cNvPr id="10" name="TextBox 9">
            <a:extLst>
              <a:ext uri="{FF2B5EF4-FFF2-40B4-BE49-F238E27FC236}">
                <a16:creationId xmlns:a16="http://schemas.microsoft.com/office/drawing/2014/main" id="{51C32E9C-2B3C-4CF7-A46A-A1CD511A626C}"/>
              </a:ext>
            </a:extLst>
          </p:cNvPr>
          <p:cNvSpPr txBox="1"/>
          <p:nvPr/>
        </p:nvSpPr>
        <p:spPr>
          <a:xfrm>
            <a:off x="0" y="6385541"/>
            <a:ext cx="4835470"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273266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C5FF-5C12-4215-B709-507F9520DDB4}"/>
              </a:ext>
            </a:extLst>
          </p:cNvPr>
          <p:cNvSpPr>
            <a:spLocks noGrp="1"/>
          </p:cNvSpPr>
          <p:nvPr>
            <p:ph type="title"/>
          </p:nvPr>
        </p:nvSpPr>
        <p:spPr/>
        <p:txBody>
          <a:bodyPr>
            <a:normAutofit/>
          </a:bodyPr>
          <a:lstStyle/>
          <a:p>
            <a:pPr algn="ctr"/>
            <a:r>
              <a:rPr lang="en-US" sz="3600" b="1" dirty="0"/>
              <a:t>Percent of Population &gt;25 Years with Less than a Bachelor’s Degree, Michigan 2011-2015</a:t>
            </a:r>
          </a:p>
        </p:txBody>
      </p:sp>
      <p:sp>
        <p:nvSpPr>
          <p:cNvPr id="5" name="Slide Number Placeholder 4">
            <a:extLst>
              <a:ext uri="{FF2B5EF4-FFF2-40B4-BE49-F238E27FC236}">
                <a16:creationId xmlns:a16="http://schemas.microsoft.com/office/drawing/2014/main" id="{A00D3493-4EB8-4934-BBD0-8D75EB57BE5A}"/>
              </a:ext>
            </a:extLst>
          </p:cNvPr>
          <p:cNvSpPr>
            <a:spLocks noGrp="1"/>
          </p:cNvSpPr>
          <p:nvPr>
            <p:ph type="sldNum" sz="quarter" idx="12"/>
          </p:nvPr>
        </p:nvSpPr>
        <p:spPr/>
        <p:txBody>
          <a:bodyPr/>
          <a:lstStyle/>
          <a:p>
            <a:fld id="{AF660CDA-B73B-4A92-A543-666FA80A6082}" type="slidenum">
              <a:rPr lang="en-US" smtClean="0"/>
              <a:t>15</a:t>
            </a:fld>
            <a:endParaRPr lang="en-US"/>
          </a:p>
        </p:txBody>
      </p:sp>
      <p:graphicFrame>
        <p:nvGraphicFramePr>
          <p:cNvPr id="6" name="Content Placeholder 5" descr="Across the state of Michigan, 73.0 % of the population over the age of 25 have less than a Bachelor's Degree. The rates across racial/ethnic groups is as follows: 72.0% of Non-hispanic whites, 83.2% of Non-hispanic blacks, 37.1% of Non-Hispanic Asians, 83.4% of American Indian/Alaskan Native, 69.0% of Arabs, 83.6% of Hispanics/Latinos, and 61.4% of Non-hispanic other. ">
            <a:extLst>
              <a:ext uri="{FF2B5EF4-FFF2-40B4-BE49-F238E27FC236}">
                <a16:creationId xmlns:a16="http://schemas.microsoft.com/office/drawing/2014/main" id="{00000000-0008-0000-0100-000004000000}"/>
              </a:ext>
            </a:extLst>
          </p:cNvPr>
          <p:cNvGraphicFramePr>
            <a:graphicFrameLocks noGrp="1"/>
          </p:cNvGraphicFramePr>
          <p:nvPr>
            <p:ph idx="1"/>
            <p:extLst>
              <p:ext uri="{D42A27DB-BD31-4B8C-83A1-F6EECF244321}">
                <p14:modId xmlns:p14="http://schemas.microsoft.com/office/powerpoint/2010/main" val="4087296237"/>
              </p:ext>
            </p:extLst>
          </p:nvPr>
        </p:nvGraphicFramePr>
        <p:xfrm>
          <a:off x="838199" y="1851949"/>
          <a:ext cx="8687765" cy="420161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9E8EE3E1-1A10-47D7-B92A-1D059E0FC113}"/>
              </a:ext>
            </a:extLst>
          </p:cNvPr>
          <p:cNvGrpSpPr>
            <a:grpSpLocks/>
          </p:cNvGrpSpPr>
          <p:nvPr/>
        </p:nvGrpSpPr>
        <p:grpSpPr bwMode="auto">
          <a:xfrm>
            <a:off x="9906000" y="2740625"/>
            <a:ext cx="1731818" cy="1323439"/>
            <a:chOff x="5867400" y="3886592"/>
            <a:chExt cx="2362200" cy="1326371"/>
          </a:xfrm>
        </p:grpSpPr>
        <p:cxnSp>
          <p:nvCxnSpPr>
            <p:cNvPr id="8" name="Straight Arrow Connector 7">
              <a:extLst>
                <a:ext uri="{FF2B5EF4-FFF2-40B4-BE49-F238E27FC236}">
                  <a16:creationId xmlns:a16="http://schemas.microsoft.com/office/drawing/2014/main" id="{E781E615-2CF4-41E5-98CB-E85184E39DE7}"/>
                </a:ext>
              </a:extLst>
            </p:cNvPr>
            <p:cNvCxnSpPr/>
            <p:nvPr/>
          </p:nvCxnSpPr>
          <p:spPr>
            <a:xfrm flipH="1">
              <a:off x="5867400" y="4071150"/>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9C36A2DA-84F9-4D32-924E-DC09CB587015}"/>
                </a:ext>
              </a:extLst>
            </p:cNvPr>
            <p:cNvSpPr txBox="1">
              <a:spLocks noChangeArrowheads="1"/>
            </p:cNvSpPr>
            <p:nvPr/>
          </p:nvSpPr>
          <p:spPr bwMode="auto">
            <a:xfrm>
              <a:off x="6400801" y="3886592"/>
              <a:ext cx="1828799" cy="1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73.0%</a:t>
              </a:r>
            </a:p>
          </p:txBody>
        </p:sp>
      </p:grpSp>
      <p:sp>
        <p:nvSpPr>
          <p:cNvPr id="10" name="TextBox 9">
            <a:extLst>
              <a:ext uri="{FF2B5EF4-FFF2-40B4-BE49-F238E27FC236}">
                <a16:creationId xmlns:a16="http://schemas.microsoft.com/office/drawing/2014/main" id="{694DA8B8-FBCC-4AE1-97F6-CED06FA0EB81}"/>
              </a:ext>
            </a:extLst>
          </p:cNvPr>
          <p:cNvSpPr txBox="1"/>
          <p:nvPr/>
        </p:nvSpPr>
        <p:spPr>
          <a:xfrm>
            <a:off x="78276" y="6413698"/>
            <a:ext cx="5352706"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357118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4CF5-B04A-43E7-A5D1-33F37770BD31}"/>
              </a:ext>
            </a:extLst>
          </p:cNvPr>
          <p:cNvSpPr>
            <a:spLocks noGrp="1"/>
          </p:cNvSpPr>
          <p:nvPr>
            <p:ph type="title"/>
          </p:nvPr>
        </p:nvSpPr>
        <p:spPr/>
        <p:txBody>
          <a:bodyPr>
            <a:normAutofit/>
          </a:bodyPr>
          <a:lstStyle/>
          <a:p>
            <a:pPr algn="ctr"/>
            <a:r>
              <a:rPr lang="en-US" sz="3600" b="1" dirty="0"/>
              <a:t>Percent of Renters Paying &gt;30% of Income on Rent, Michigan 2011-2015</a:t>
            </a:r>
          </a:p>
        </p:txBody>
      </p:sp>
      <p:sp>
        <p:nvSpPr>
          <p:cNvPr id="5" name="Slide Number Placeholder 4">
            <a:extLst>
              <a:ext uri="{FF2B5EF4-FFF2-40B4-BE49-F238E27FC236}">
                <a16:creationId xmlns:a16="http://schemas.microsoft.com/office/drawing/2014/main" id="{A1A354DA-6BB0-4337-B1E0-F9C9190E554D}"/>
              </a:ext>
            </a:extLst>
          </p:cNvPr>
          <p:cNvSpPr>
            <a:spLocks noGrp="1"/>
          </p:cNvSpPr>
          <p:nvPr>
            <p:ph type="sldNum" sz="quarter" idx="12"/>
          </p:nvPr>
        </p:nvSpPr>
        <p:spPr/>
        <p:txBody>
          <a:bodyPr/>
          <a:lstStyle/>
          <a:p>
            <a:fld id="{AF660CDA-B73B-4A92-A543-666FA80A6082}" type="slidenum">
              <a:rPr lang="en-US" smtClean="0"/>
              <a:t>16</a:t>
            </a:fld>
            <a:endParaRPr lang="en-US"/>
          </a:p>
        </p:txBody>
      </p:sp>
      <p:graphicFrame>
        <p:nvGraphicFramePr>
          <p:cNvPr id="6" name="Content Placeholder 5" descr="48.5% of renters pay greater than 30% of income on rent across the state of Michigan. The rates across racial/ethnic groups is as follows: 45.4% of Non-hispanic whites, 57.7% of Non-hispanic blacks, 32.7% of Non-Hispanic Asians, 52.3% of American Indian/Alaskan Native, 60.5% of Arabs, 48.0% of Hispanics/Latinos, and 42.6% of Non-hispanic other. ">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368054259"/>
              </p:ext>
            </p:extLst>
          </p:nvPr>
        </p:nvGraphicFramePr>
        <p:xfrm>
          <a:off x="838200" y="1990846"/>
          <a:ext cx="8687766" cy="405114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FA2C7B38-8C6A-428B-8208-5EEEFFD3181D}"/>
              </a:ext>
            </a:extLst>
          </p:cNvPr>
          <p:cNvGrpSpPr>
            <a:grpSpLocks/>
          </p:cNvGrpSpPr>
          <p:nvPr/>
        </p:nvGrpSpPr>
        <p:grpSpPr bwMode="auto">
          <a:xfrm>
            <a:off x="9982199" y="2970533"/>
            <a:ext cx="1664855" cy="1323439"/>
            <a:chOff x="5867400" y="3886592"/>
            <a:chExt cx="2362200" cy="1324402"/>
          </a:xfrm>
        </p:grpSpPr>
        <p:cxnSp>
          <p:nvCxnSpPr>
            <p:cNvPr id="8" name="Straight Arrow Connector 7">
              <a:extLst>
                <a:ext uri="{FF2B5EF4-FFF2-40B4-BE49-F238E27FC236}">
                  <a16:creationId xmlns:a16="http://schemas.microsoft.com/office/drawing/2014/main" id="{17A5865A-FDB5-41A3-9F37-551574FFA2F6}"/>
                </a:ext>
              </a:extLst>
            </p:cNvPr>
            <p:cNvCxnSpPr/>
            <p:nvPr/>
          </p:nvCxnSpPr>
          <p:spPr>
            <a:xfrm flipH="1">
              <a:off x="5867400" y="4070876"/>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0A914DEC-901E-43C0-9D4E-7FC8C7011E5B}"/>
                </a:ext>
              </a:extLst>
            </p:cNvPr>
            <p:cNvSpPr txBox="1">
              <a:spLocks noChangeArrowheads="1"/>
            </p:cNvSpPr>
            <p:nvPr/>
          </p:nvSpPr>
          <p:spPr bwMode="auto">
            <a:xfrm>
              <a:off x="6400801" y="3886592"/>
              <a:ext cx="1828799" cy="132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48.5%</a:t>
              </a:r>
            </a:p>
          </p:txBody>
        </p:sp>
      </p:grpSp>
      <p:sp>
        <p:nvSpPr>
          <p:cNvPr id="11" name="TextBox 10">
            <a:extLst>
              <a:ext uri="{FF2B5EF4-FFF2-40B4-BE49-F238E27FC236}">
                <a16:creationId xmlns:a16="http://schemas.microsoft.com/office/drawing/2014/main" id="{2AFC574C-9D7A-4CC9-B7B9-671CF8E25B0F}"/>
              </a:ext>
            </a:extLst>
          </p:cNvPr>
          <p:cNvSpPr txBox="1"/>
          <p:nvPr/>
        </p:nvSpPr>
        <p:spPr>
          <a:xfrm>
            <a:off x="0" y="6380571"/>
            <a:ext cx="4613797"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374659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0254-A195-47A1-9A35-CA7A5206E774}"/>
              </a:ext>
            </a:extLst>
          </p:cNvPr>
          <p:cNvSpPr>
            <a:spLocks noGrp="1"/>
          </p:cNvSpPr>
          <p:nvPr>
            <p:ph type="title"/>
          </p:nvPr>
        </p:nvSpPr>
        <p:spPr/>
        <p:txBody>
          <a:bodyPr>
            <a:normAutofit/>
          </a:bodyPr>
          <a:lstStyle/>
          <a:p>
            <a:pPr algn="ctr"/>
            <a:r>
              <a:rPr lang="en-US" sz="3600" b="1" dirty="0"/>
              <a:t>Percent of Population Speaking English Less than “Very Well”, Michigan 2011-2015</a:t>
            </a:r>
          </a:p>
        </p:txBody>
      </p:sp>
      <p:sp>
        <p:nvSpPr>
          <p:cNvPr id="5" name="Slide Number Placeholder 4">
            <a:extLst>
              <a:ext uri="{FF2B5EF4-FFF2-40B4-BE49-F238E27FC236}">
                <a16:creationId xmlns:a16="http://schemas.microsoft.com/office/drawing/2014/main" id="{5F345792-6871-4287-B316-0CB093D5A3FB}"/>
              </a:ext>
            </a:extLst>
          </p:cNvPr>
          <p:cNvSpPr>
            <a:spLocks noGrp="1"/>
          </p:cNvSpPr>
          <p:nvPr>
            <p:ph type="sldNum" sz="quarter" idx="12"/>
          </p:nvPr>
        </p:nvSpPr>
        <p:spPr/>
        <p:txBody>
          <a:bodyPr/>
          <a:lstStyle/>
          <a:p>
            <a:fld id="{AF660CDA-B73B-4A92-A543-666FA80A6082}" type="slidenum">
              <a:rPr lang="en-US" smtClean="0"/>
              <a:t>17</a:t>
            </a:fld>
            <a:endParaRPr lang="en-US"/>
          </a:p>
        </p:txBody>
      </p:sp>
      <p:graphicFrame>
        <p:nvGraphicFramePr>
          <p:cNvPr id="6" name="Content Placeholder 5" descr="3.3% of population across the state of Michigan speak English less than &quot;very well&quot;. The rates across racial/ethnic groups is as follows: 1.8% of Non-hispanic whites, 0.7% of Non-hispanic blacks, 32.7% of Non-Hispanic Asians, 2.1% of American Indian/Alaskan Native, 28.4% of Arabs, 19.6% of Hispanics/Latinos, and 11.9% of Non-hispanic other. ">
            <a:extLst>
              <a:ext uri="{FF2B5EF4-FFF2-40B4-BE49-F238E27FC236}">
                <a16:creationId xmlns:a16="http://schemas.microsoft.com/office/drawing/2014/main" id="{00000000-0008-0000-0300-000004000000}"/>
              </a:ext>
            </a:extLst>
          </p:cNvPr>
          <p:cNvGraphicFramePr>
            <a:graphicFrameLocks noGrp="1"/>
          </p:cNvGraphicFramePr>
          <p:nvPr>
            <p:ph idx="1"/>
            <p:extLst>
              <p:ext uri="{D42A27DB-BD31-4B8C-83A1-F6EECF244321}">
                <p14:modId xmlns:p14="http://schemas.microsoft.com/office/powerpoint/2010/main" val="1846258711"/>
              </p:ext>
            </p:extLst>
          </p:nvPr>
        </p:nvGraphicFramePr>
        <p:xfrm>
          <a:off x="838201" y="1909823"/>
          <a:ext cx="8479420" cy="4155311"/>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CCB076B1-B098-48BF-9309-A3DAB20AE7F5}"/>
              </a:ext>
            </a:extLst>
          </p:cNvPr>
          <p:cNvGrpSpPr>
            <a:grpSpLocks/>
          </p:cNvGrpSpPr>
          <p:nvPr/>
        </p:nvGrpSpPr>
        <p:grpSpPr bwMode="auto">
          <a:xfrm>
            <a:off x="9595413" y="5049470"/>
            <a:ext cx="1758385" cy="1323439"/>
            <a:chOff x="5867400" y="3886592"/>
            <a:chExt cx="2362200" cy="1326371"/>
          </a:xfrm>
        </p:grpSpPr>
        <p:cxnSp>
          <p:nvCxnSpPr>
            <p:cNvPr id="8" name="Straight Arrow Connector 7">
              <a:extLst>
                <a:ext uri="{FF2B5EF4-FFF2-40B4-BE49-F238E27FC236}">
                  <a16:creationId xmlns:a16="http://schemas.microsoft.com/office/drawing/2014/main" id="{AADE5DF9-2D78-48D0-8F34-ED90103DA826}"/>
                </a:ext>
              </a:extLst>
            </p:cNvPr>
            <p:cNvCxnSpPr/>
            <p:nvPr/>
          </p:nvCxnSpPr>
          <p:spPr>
            <a:xfrm flipH="1">
              <a:off x="5867400" y="4071150"/>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5B5DE55B-8EFE-4E22-A20F-445A9CDBC9AB}"/>
                </a:ext>
              </a:extLst>
            </p:cNvPr>
            <p:cNvSpPr txBox="1">
              <a:spLocks noChangeArrowheads="1"/>
            </p:cNvSpPr>
            <p:nvPr/>
          </p:nvSpPr>
          <p:spPr bwMode="auto">
            <a:xfrm>
              <a:off x="6400801" y="3886592"/>
              <a:ext cx="1828799" cy="1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3.3%</a:t>
              </a:r>
            </a:p>
          </p:txBody>
        </p:sp>
      </p:grpSp>
      <p:sp>
        <p:nvSpPr>
          <p:cNvPr id="10" name="TextBox 9">
            <a:extLst>
              <a:ext uri="{FF2B5EF4-FFF2-40B4-BE49-F238E27FC236}">
                <a16:creationId xmlns:a16="http://schemas.microsoft.com/office/drawing/2014/main" id="{5FB6C784-5729-406C-99AB-64F06E407590}"/>
              </a:ext>
            </a:extLst>
          </p:cNvPr>
          <p:cNvSpPr txBox="1"/>
          <p:nvPr/>
        </p:nvSpPr>
        <p:spPr>
          <a:xfrm>
            <a:off x="0" y="6372909"/>
            <a:ext cx="4789288"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18655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F6B5-8F8F-4D60-A559-F4DF25381BE5}"/>
              </a:ext>
            </a:extLst>
          </p:cNvPr>
          <p:cNvSpPr>
            <a:spLocks noGrp="1"/>
          </p:cNvSpPr>
          <p:nvPr>
            <p:ph type="title"/>
          </p:nvPr>
        </p:nvSpPr>
        <p:spPr/>
        <p:txBody>
          <a:bodyPr>
            <a:normAutofit/>
          </a:bodyPr>
          <a:lstStyle/>
          <a:p>
            <a:pPr algn="ctr"/>
            <a:r>
              <a:rPr lang="en-US" sz="3600" b="1" dirty="0"/>
              <a:t>Percent Not Living in Owner-Occupied Housing,</a:t>
            </a:r>
            <a:br>
              <a:rPr lang="en-US" sz="3600" b="1" dirty="0"/>
            </a:br>
            <a:r>
              <a:rPr lang="en-US" sz="3600" b="1" dirty="0"/>
              <a:t>Michigan 2011-2015</a:t>
            </a:r>
          </a:p>
        </p:txBody>
      </p:sp>
      <p:sp>
        <p:nvSpPr>
          <p:cNvPr id="5" name="Slide Number Placeholder 4">
            <a:extLst>
              <a:ext uri="{FF2B5EF4-FFF2-40B4-BE49-F238E27FC236}">
                <a16:creationId xmlns:a16="http://schemas.microsoft.com/office/drawing/2014/main" id="{23A1E40E-945D-43EF-96EF-CEA3715E9220}"/>
              </a:ext>
            </a:extLst>
          </p:cNvPr>
          <p:cNvSpPr>
            <a:spLocks noGrp="1"/>
          </p:cNvSpPr>
          <p:nvPr>
            <p:ph type="sldNum" sz="quarter" idx="12"/>
          </p:nvPr>
        </p:nvSpPr>
        <p:spPr/>
        <p:txBody>
          <a:bodyPr/>
          <a:lstStyle/>
          <a:p>
            <a:fld id="{AF660CDA-B73B-4A92-A543-666FA80A6082}" type="slidenum">
              <a:rPr lang="en-US" smtClean="0"/>
              <a:t>18</a:t>
            </a:fld>
            <a:endParaRPr lang="en-US"/>
          </a:p>
        </p:txBody>
      </p:sp>
      <p:graphicFrame>
        <p:nvGraphicFramePr>
          <p:cNvPr id="6" name="Content Placeholder 5" descr="Across the state of Michigan, 26.8% of population are not living in owner-occupied housing. The rates across racial/ethnic groups is as follows: 20.3% of Non-hispanic whites, 54.9% of Non-hispanic blacks, 33.5% of Non-Hispanic Asians, 36.6% of American Indian/Alaskan Native, 35.1% of Arabs, 40.0% of Hispanics/Latinos, and 42.2% of Non-hispanic other.">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2981076479"/>
              </p:ext>
            </p:extLst>
          </p:nvPr>
        </p:nvGraphicFramePr>
        <p:xfrm>
          <a:off x="838200" y="1690688"/>
          <a:ext cx="8352099" cy="4386021"/>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36E3F62D-CAA7-45A3-A717-5B7597542D2C}"/>
              </a:ext>
            </a:extLst>
          </p:cNvPr>
          <p:cNvGrpSpPr>
            <a:grpSpLocks/>
          </p:cNvGrpSpPr>
          <p:nvPr/>
        </p:nvGrpSpPr>
        <p:grpSpPr bwMode="auto">
          <a:xfrm>
            <a:off x="9624348" y="3883698"/>
            <a:ext cx="1729452" cy="1323439"/>
            <a:chOff x="5867400" y="3886592"/>
            <a:chExt cx="2362200" cy="1326375"/>
          </a:xfrm>
        </p:grpSpPr>
        <p:cxnSp>
          <p:nvCxnSpPr>
            <p:cNvPr id="8" name="Straight Arrow Connector 7">
              <a:extLst>
                <a:ext uri="{FF2B5EF4-FFF2-40B4-BE49-F238E27FC236}">
                  <a16:creationId xmlns:a16="http://schemas.microsoft.com/office/drawing/2014/main" id="{6DAAE04B-C833-46F8-B04C-3EB75EF48B95}"/>
                </a:ext>
              </a:extLst>
            </p:cNvPr>
            <p:cNvCxnSpPr/>
            <p:nvPr/>
          </p:nvCxnSpPr>
          <p:spPr>
            <a:xfrm flipH="1">
              <a:off x="5867400" y="4071151"/>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B6358057-0BA4-4522-8A1E-23D8C027B4EA}"/>
                </a:ext>
              </a:extLst>
            </p:cNvPr>
            <p:cNvSpPr txBox="1">
              <a:spLocks noChangeArrowheads="1"/>
            </p:cNvSpPr>
            <p:nvPr/>
          </p:nvSpPr>
          <p:spPr bwMode="auto">
            <a:xfrm>
              <a:off x="6400801" y="3886592"/>
              <a:ext cx="1828799" cy="13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26.8%</a:t>
              </a:r>
            </a:p>
          </p:txBody>
        </p:sp>
      </p:grpSp>
      <p:sp>
        <p:nvSpPr>
          <p:cNvPr id="10" name="TextBox 9">
            <a:extLst>
              <a:ext uri="{FF2B5EF4-FFF2-40B4-BE49-F238E27FC236}">
                <a16:creationId xmlns:a16="http://schemas.microsoft.com/office/drawing/2014/main" id="{F1E106D9-B8F9-456B-8AE5-4834813A8279}"/>
              </a:ext>
            </a:extLst>
          </p:cNvPr>
          <p:cNvSpPr txBox="1"/>
          <p:nvPr/>
        </p:nvSpPr>
        <p:spPr>
          <a:xfrm>
            <a:off x="78276" y="6385023"/>
            <a:ext cx="5094088"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423612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2D3C-A84A-4D9B-99D6-CCC257E6293E}"/>
              </a:ext>
            </a:extLst>
          </p:cNvPr>
          <p:cNvSpPr>
            <a:spLocks noGrp="1"/>
          </p:cNvSpPr>
          <p:nvPr>
            <p:ph type="title"/>
          </p:nvPr>
        </p:nvSpPr>
        <p:spPr/>
        <p:txBody>
          <a:bodyPr>
            <a:normAutofit/>
          </a:bodyPr>
          <a:lstStyle/>
          <a:p>
            <a:pPr algn="ctr"/>
            <a:r>
              <a:rPr lang="en-US" sz="3600" b="1" dirty="0"/>
              <a:t>Percent Households With No Vehicle Available for Use, Michigan 2011-2015</a:t>
            </a:r>
          </a:p>
        </p:txBody>
      </p:sp>
      <p:sp>
        <p:nvSpPr>
          <p:cNvPr id="5" name="Slide Number Placeholder 4">
            <a:extLst>
              <a:ext uri="{FF2B5EF4-FFF2-40B4-BE49-F238E27FC236}">
                <a16:creationId xmlns:a16="http://schemas.microsoft.com/office/drawing/2014/main" id="{7637C6F7-BB5E-44EB-AC10-1DD3E7DFBD12}"/>
              </a:ext>
            </a:extLst>
          </p:cNvPr>
          <p:cNvSpPr>
            <a:spLocks noGrp="1"/>
          </p:cNvSpPr>
          <p:nvPr>
            <p:ph type="sldNum" sz="quarter" idx="12"/>
          </p:nvPr>
        </p:nvSpPr>
        <p:spPr/>
        <p:txBody>
          <a:bodyPr/>
          <a:lstStyle/>
          <a:p>
            <a:fld id="{AF660CDA-B73B-4A92-A543-666FA80A6082}" type="slidenum">
              <a:rPr lang="en-US" smtClean="0"/>
              <a:t>19</a:t>
            </a:fld>
            <a:endParaRPr lang="en-US"/>
          </a:p>
        </p:txBody>
      </p:sp>
      <p:graphicFrame>
        <p:nvGraphicFramePr>
          <p:cNvPr id="6" name="Content Placeholder 5" descr="Across the state of Michigan, 8.0% of households have no vehicle available for use.The rates across racial/ethnic groups is as follows: 5.8% of Non-hispanic whites, 20.8% of Non-hispanic blacks, 6.9% of Non-Hispanic Asians, 12.2% of American Indian/Alaskan Native, 7.3% of Arabs, 9.0% of Hispanics/Latinos, and 8.8% of Non-hispanic other. ">
            <a:extLst>
              <a:ext uri="{FF2B5EF4-FFF2-40B4-BE49-F238E27FC236}">
                <a16:creationId xmlns:a16="http://schemas.microsoft.com/office/drawing/2014/main" id="{20A98237-33CA-4922-970E-FC76DFC81E2D}"/>
              </a:ext>
            </a:extLst>
          </p:cNvPr>
          <p:cNvGraphicFramePr>
            <a:graphicFrameLocks noGrp="1"/>
          </p:cNvGraphicFramePr>
          <p:nvPr>
            <p:ph idx="1"/>
            <p:extLst>
              <p:ext uri="{D42A27DB-BD31-4B8C-83A1-F6EECF244321}">
                <p14:modId xmlns:p14="http://schemas.microsoft.com/office/powerpoint/2010/main" val="3777744476"/>
              </p:ext>
            </p:extLst>
          </p:nvPr>
        </p:nvGraphicFramePr>
        <p:xfrm>
          <a:off x="838201" y="1782507"/>
          <a:ext cx="8352097" cy="429420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39300A17-C637-41F0-9AED-124039976DC6}"/>
              </a:ext>
            </a:extLst>
          </p:cNvPr>
          <p:cNvGrpSpPr>
            <a:grpSpLocks/>
          </p:cNvGrpSpPr>
          <p:nvPr/>
        </p:nvGrpSpPr>
        <p:grpSpPr bwMode="auto">
          <a:xfrm>
            <a:off x="9648463" y="4142641"/>
            <a:ext cx="1705336" cy="1323439"/>
            <a:chOff x="5867400" y="3886592"/>
            <a:chExt cx="2362200" cy="1320175"/>
          </a:xfrm>
        </p:grpSpPr>
        <p:cxnSp>
          <p:nvCxnSpPr>
            <p:cNvPr id="8" name="Straight Arrow Connector 7">
              <a:extLst>
                <a:ext uri="{FF2B5EF4-FFF2-40B4-BE49-F238E27FC236}">
                  <a16:creationId xmlns:a16="http://schemas.microsoft.com/office/drawing/2014/main" id="{D76E02B7-F218-40FA-BB6E-164A46F27FF5}"/>
                </a:ext>
              </a:extLst>
            </p:cNvPr>
            <p:cNvCxnSpPr/>
            <p:nvPr/>
          </p:nvCxnSpPr>
          <p:spPr>
            <a:xfrm flipH="1">
              <a:off x="5867400" y="4071872"/>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267754B5-9F41-4CD7-828B-3609D67E331A}"/>
                </a:ext>
              </a:extLst>
            </p:cNvPr>
            <p:cNvSpPr txBox="1">
              <a:spLocks noChangeArrowheads="1"/>
            </p:cNvSpPr>
            <p:nvPr/>
          </p:nvSpPr>
          <p:spPr bwMode="auto">
            <a:xfrm>
              <a:off x="6400798" y="3886592"/>
              <a:ext cx="1828802" cy="132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8.0%</a:t>
              </a:r>
            </a:p>
          </p:txBody>
        </p:sp>
      </p:grpSp>
      <p:sp>
        <p:nvSpPr>
          <p:cNvPr id="10" name="TextBox 9">
            <a:extLst>
              <a:ext uri="{FF2B5EF4-FFF2-40B4-BE49-F238E27FC236}">
                <a16:creationId xmlns:a16="http://schemas.microsoft.com/office/drawing/2014/main" id="{C5ECD154-4CE5-40D4-AEF5-24C860F2BF63}"/>
              </a:ext>
            </a:extLst>
          </p:cNvPr>
          <p:cNvSpPr txBox="1"/>
          <p:nvPr/>
        </p:nvSpPr>
        <p:spPr>
          <a:xfrm>
            <a:off x="132597" y="6385023"/>
            <a:ext cx="4881652"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117063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C780-4778-4D7F-9AD2-AABF4191A204}"/>
              </a:ext>
            </a:extLst>
          </p:cNvPr>
          <p:cNvSpPr>
            <a:spLocks noGrp="1"/>
          </p:cNvSpPr>
          <p:nvPr>
            <p:ph type="title"/>
          </p:nvPr>
        </p:nvSpPr>
        <p:spPr>
          <a:xfrm>
            <a:off x="838200" y="365125"/>
            <a:ext cx="10515600" cy="1325563"/>
          </a:xfrm>
        </p:spPr>
        <p:txBody>
          <a:bodyPr>
            <a:normAutofit/>
          </a:bodyPr>
          <a:lstStyle/>
          <a:p>
            <a:r>
              <a:rPr lang="en-US" sz="3600" b="1" dirty="0"/>
              <a:t>Michigan Health Equity Roadmap Recommendations 1-5</a:t>
            </a:r>
          </a:p>
        </p:txBody>
      </p:sp>
      <p:sp>
        <p:nvSpPr>
          <p:cNvPr id="5" name="Slide Number Placeholder 4">
            <a:extLst>
              <a:ext uri="{FF2B5EF4-FFF2-40B4-BE49-F238E27FC236}">
                <a16:creationId xmlns:a16="http://schemas.microsoft.com/office/drawing/2014/main" id="{4C0FB038-69AC-4F36-B985-B2166ABDCF76}"/>
              </a:ext>
            </a:extLst>
          </p:cNvPr>
          <p:cNvSpPr>
            <a:spLocks noGrp="1"/>
          </p:cNvSpPr>
          <p:nvPr>
            <p:ph type="sldNum" sz="quarter" idx="12"/>
          </p:nvPr>
        </p:nvSpPr>
        <p:spPr/>
        <p:txBody>
          <a:bodyPr/>
          <a:lstStyle/>
          <a:p>
            <a:fld id="{AF660CDA-B73B-4A92-A543-666FA80A6082}" type="slidenum">
              <a:rPr lang="en-US" smtClean="0"/>
              <a:t>2</a:t>
            </a:fld>
            <a:endParaRPr lang="en-US"/>
          </a:p>
        </p:txBody>
      </p:sp>
      <p:pic>
        <p:nvPicPr>
          <p:cNvPr id="6" name="Content Placeholder 3">
            <a:extLst>
              <a:ext uri="{FF2B5EF4-FFF2-40B4-BE49-F238E27FC236}">
                <a16:creationId xmlns:a16="http://schemas.microsoft.com/office/drawing/2014/main" id="{EE80FD71-FF88-4C83-B55C-1FEAC1E51C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02957" y="1524683"/>
            <a:ext cx="5926237" cy="4586750"/>
          </a:xfrm>
        </p:spPr>
      </p:pic>
      <p:sp>
        <p:nvSpPr>
          <p:cNvPr id="7" name="TextBox 6">
            <a:extLst>
              <a:ext uri="{FF2B5EF4-FFF2-40B4-BE49-F238E27FC236}">
                <a16:creationId xmlns:a16="http://schemas.microsoft.com/office/drawing/2014/main" id="{C19982EB-908B-49D6-AB87-AD3B57719B73}"/>
              </a:ext>
            </a:extLst>
          </p:cNvPr>
          <p:cNvSpPr txBox="1"/>
          <p:nvPr/>
        </p:nvSpPr>
        <p:spPr>
          <a:xfrm>
            <a:off x="-11574" y="6436847"/>
            <a:ext cx="3414531" cy="307777"/>
          </a:xfrm>
          <a:prstGeom prst="rect">
            <a:avLst/>
          </a:prstGeom>
          <a:noFill/>
        </p:spPr>
        <p:txBody>
          <a:bodyPr wrap="square" rtlCol="0">
            <a:spAutoFit/>
          </a:bodyPr>
          <a:lstStyle/>
          <a:p>
            <a:r>
              <a:rPr lang="en-US" sz="1400" dirty="0"/>
              <a:t>Michigan Health Equity Roadmap, MDHHS</a:t>
            </a:r>
          </a:p>
        </p:txBody>
      </p:sp>
    </p:spTree>
    <p:extLst>
      <p:ext uri="{BB962C8B-B14F-4D97-AF65-F5344CB8AC3E}">
        <p14:creationId xmlns:p14="http://schemas.microsoft.com/office/powerpoint/2010/main" val="178532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BF8D6-29D3-4D1D-9FDC-A30754D7EF89}"/>
              </a:ext>
            </a:extLst>
          </p:cNvPr>
          <p:cNvSpPr>
            <a:spLocks noGrp="1"/>
          </p:cNvSpPr>
          <p:nvPr>
            <p:ph type="title"/>
          </p:nvPr>
        </p:nvSpPr>
        <p:spPr/>
        <p:txBody>
          <a:bodyPr>
            <a:normAutofit/>
          </a:bodyPr>
          <a:lstStyle/>
          <a:p>
            <a:pPr algn="ctr"/>
            <a:r>
              <a:rPr lang="en-US" sz="3600" b="1" dirty="0"/>
              <a:t>Percent Living in Different House than Last Year, </a:t>
            </a:r>
            <a:br>
              <a:rPr lang="en-US" sz="3600" b="1" dirty="0"/>
            </a:br>
            <a:r>
              <a:rPr lang="en-US" sz="3600" b="1" dirty="0"/>
              <a:t>Michigan 2011-2015</a:t>
            </a:r>
          </a:p>
        </p:txBody>
      </p:sp>
      <p:sp>
        <p:nvSpPr>
          <p:cNvPr id="5" name="Slide Number Placeholder 4">
            <a:extLst>
              <a:ext uri="{FF2B5EF4-FFF2-40B4-BE49-F238E27FC236}">
                <a16:creationId xmlns:a16="http://schemas.microsoft.com/office/drawing/2014/main" id="{A84D9F99-38C2-492A-BF72-C24B51037F7B}"/>
              </a:ext>
            </a:extLst>
          </p:cNvPr>
          <p:cNvSpPr>
            <a:spLocks noGrp="1"/>
          </p:cNvSpPr>
          <p:nvPr>
            <p:ph type="sldNum" sz="quarter" idx="12"/>
          </p:nvPr>
        </p:nvSpPr>
        <p:spPr/>
        <p:txBody>
          <a:bodyPr/>
          <a:lstStyle/>
          <a:p>
            <a:fld id="{AF660CDA-B73B-4A92-A543-666FA80A6082}" type="slidenum">
              <a:rPr lang="en-US" smtClean="0"/>
              <a:t>20</a:t>
            </a:fld>
            <a:endParaRPr lang="en-US"/>
          </a:p>
        </p:txBody>
      </p:sp>
      <p:graphicFrame>
        <p:nvGraphicFramePr>
          <p:cNvPr id="6" name="Content Placeholder 5" descr="14.7% of population across the state of Michigan is currently living in house that different than last year. The rates across racial/ethnic groups is as follows: 13.1% of Non-hispanic whites, 20.0% of Non-hispanic blacks, 20.3% of Non-Hispanic Asians, 19.6% of Non-Hispanic American Indian/Alaskan Native, 16.5% of Arabs, 18.7% of Hispanics/Latinos, and 20.5% of Non-hispanic other. ">
            <a:extLst>
              <a:ext uri="{FF2B5EF4-FFF2-40B4-BE49-F238E27FC236}">
                <a16:creationId xmlns:a16="http://schemas.microsoft.com/office/drawing/2014/main" id="{00000000-0008-0000-0300-000005000000}"/>
              </a:ext>
            </a:extLst>
          </p:cNvPr>
          <p:cNvGraphicFramePr>
            <a:graphicFrameLocks noGrp="1"/>
          </p:cNvGraphicFramePr>
          <p:nvPr>
            <p:ph idx="1"/>
            <p:extLst>
              <p:ext uri="{D42A27DB-BD31-4B8C-83A1-F6EECF244321}">
                <p14:modId xmlns:p14="http://schemas.microsoft.com/office/powerpoint/2010/main" val="2601857702"/>
              </p:ext>
            </p:extLst>
          </p:nvPr>
        </p:nvGraphicFramePr>
        <p:xfrm>
          <a:off x="838201" y="1898248"/>
          <a:ext cx="8514143" cy="423632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4795C0BC-D812-4AAC-B1B2-0188ECC9180B}"/>
              </a:ext>
            </a:extLst>
          </p:cNvPr>
          <p:cNvGrpSpPr>
            <a:grpSpLocks/>
          </p:cNvGrpSpPr>
          <p:nvPr/>
        </p:nvGrpSpPr>
        <p:grpSpPr bwMode="auto">
          <a:xfrm>
            <a:off x="9624187" y="3731418"/>
            <a:ext cx="1729612" cy="1323439"/>
            <a:chOff x="5867400" y="3886592"/>
            <a:chExt cx="2362200" cy="1320175"/>
          </a:xfrm>
        </p:grpSpPr>
        <p:cxnSp>
          <p:nvCxnSpPr>
            <p:cNvPr id="8" name="Straight Arrow Connector 7">
              <a:extLst>
                <a:ext uri="{FF2B5EF4-FFF2-40B4-BE49-F238E27FC236}">
                  <a16:creationId xmlns:a16="http://schemas.microsoft.com/office/drawing/2014/main" id="{F29F4785-ACC6-4C74-809A-EA51E562E772}"/>
                </a:ext>
              </a:extLst>
            </p:cNvPr>
            <p:cNvCxnSpPr/>
            <p:nvPr/>
          </p:nvCxnSpPr>
          <p:spPr>
            <a:xfrm flipH="1">
              <a:off x="5867400" y="4071872"/>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A23D5401-065A-4DA5-B9A4-180C9BA8D02F}"/>
                </a:ext>
              </a:extLst>
            </p:cNvPr>
            <p:cNvSpPr txBox="1">
              <a:spLocks noChangeArrowheads="1"/>
            </p:cNvSpPr>
            <p:nvPr/>
          </p:nvSpPr>
          <p:spPr bwMode="auto">
            <a:xfrm>
              <a:off x="6400800" y="3886592"/>
              <a:ext cx="1828800" cy="132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14.7%</a:t>
              </a:r>
            </a:p>
          </p:txBody>
        </p:sp>
      </p:grpSp>
      <p:sp>
        <p:nvSpPr>
          <p:cNvPr id="10" name="TextBox 9">
            <a:extLst>
              <a:ext uri="{FF2B5EF4-FFF2-40B4-BE49-F238E27FC236}">
                <a16:creationId xmlns:a16="http://schemas.microsoft.com/office/drawing/2014/main" id="{7E374F16-5E04-442C-91A2-8D085DC2032A}"/>
              </a:ext>
            </a:extLst>
          </p:cNvPr>
          <p:cNvSpPr txBox="1"/>
          <p:nvPr/>
        </p:nvSpPr>
        <p:spPr>
          <a:xfrm>
            <a:off x="0" y="6385023"/>
            <a:ext cx="4807761"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61539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F3F07C-1C71-49E2-BC11-F64F4334FD25}"/>
              </a:ext>
            </a:extLst>
          </p:cNvPr>
          <p:cNvSpPr>
            <a:spLocks noGrp="1"/>
          </p:cNvSpPr>
          <p:nvPr>
            <p:ph type="ctrTitle"/>
          </p:nvPr>
        </p:nvSpPr>
        <p:spPr>
          <a:xfrm>
            <a:off x="1524000" y="1608499"/>
            <a:ext cx="9144000" cy="2387600"/>
          </a:xfrm>
        </p:spPr>
        <p:txBody>
          <a:bodyPr/>
          <a:lstStyle/>
          <a:p>
            <a:r>
              <a:rPr lang="en-US" dirty="0"/>
              <a:t>Health Status</a:t>
            </a:r>
          </a:p>
        </p:txBody>
      </p:sp>
      <p:sp>
        <p:nvSpPr>
          <p:cNvPr id="5" name="Slide Number Placeholder 4">
            <a:extLst>
              <a:ext uri="{FF2B5EF4-FFF2-40B4-BE49-F238E27FC236}">
                <a16:creationId xmlns:a16="http://schemas.microsoft.com/office/drawing/2014/main" id="{44E6467A-0089-4DF9-9B00-918A02FFE096}"/>
              </a:ext>
            </a:extLst>
          </p:cNvPr>
          <p:cNvSpPr>
            <a:spLocks noGrp="1"/>
          </p:cNvSpPr>
          <p:nvPr>
            <p:ph type="sldNum" sz="quarter" idx="12"/>
          </p:nvPr>
        </p:nvSpPr>
        <p:spPr/>
        <p:txBody>
          <a:bodyPr/>
          <a:lstStyle/>
          <a:p>
            <a:fld id="{AF660CDA-B73B-4A92-A543-666FA80A6082}" type="slidenum">
              <a:rPr lang="en-US" smtClean="0"/>
              <a:t>21</a:t>
            </a:fld>
            <a:endParaRPr lang="en-US"/>
          </a:p>
        </p:txBody>
      </p:sp>
    </p:spTree>
    <p:extLst>
      <p:ext uri="{BB962C8B-B14F-4D97-AF65-F5344CB8AC3E}">
        <p14:creationId xmlns:p14="http://schemas.microsoft.com/office/powerpoint/2010/main" val="296400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1BD6-CEB3-49FC-8391-83F2E29A1893}"/>
              </a:ext>
            </a:extLst>
          </p:cNvPr>
          <p:cNvSpPr>
            <a:spLocks noGrp="1"/>
          </p:cNvSpPr>
          <p:nvPr>
            <p:ph type="title"/>
          </p:nvPr>
        </p:nvSpPr>
        <p:spPr/>
        <p:txBody>
          <a:bodyPr>
            <a:normAutofit/>
          </a:bodyPr>
          <a:lstStyle/>
          <a:p>
            <a:pPr algn="ctr"/>
            <a:r>
              <a:rPr lang="en-US" sz="3600" b="1" dirty="0"/>
              <a:t>Michigan Behavioral Risk Factor Survey </a:t>
            </a:r>
            <a:br>
              <a:rPr lang="en-US" sz="3600" b="1" dirty="0"/>
            </a:br>
            <a:r>
              <a:rPr lang="en-US" sz="3600" b="1" dirty="0"/>
              <a:t>Racial/Ethnic and Ancestry Key</a:t>
            </a:r>
          </a:p>
        </p:txBody>
      </p:sp>
      <p:sp>
        <p:nvSpPr>
          <p:cNvPr id="3" name="Content Placeholder 2">
            <a:extLst>
              <a:ext uri="{FF2B5EF4-FFF2-40B4-BE49-F238E27FC236}">
                <a16:creationId xmlns:a16="http://schemas.microsoft.com/office/drawing/2014/main" id="{2DFA6CF7-A586-432B-B2AD-C6ECBEDB9AAC}"/>
              </a:ext>
            </a:extLst>
          </p:cNvPr>
          <p:cNvSpPr>
            <a:spLocks noGrp="1"/>
          </p:cNvSpPr>
          <p:nvPr>
            <p:ph idx="1"/>
          </p:nvPr>
        </p:nvSpPr>
        <p:spPr/>
        <p:txBody>
          <a:bodyPr>
            <a:normAutofit/>
          </a:bodyPr>
          <a:lstStyle/>
          <a:p>
            <a:r>
              <a:rPr lang="en-US" sz="2400" dirty="0"/>
              <a:t>White, non-Hispanic</a:t>
            </a:r>
          </a:p>
          <a:p>
            <a:r>
              <a:rPr lang="en-US" sz="2400" dirty="0"/>
              <a:t>Black, non-Hispanic</a:t>
            </a:r>
          </a:p>
          <a:p>
            <a:r>
              <a:rPr lang="en-US" sz="2400" dirty="0"/>
              <a:t>Asian/Pacific Islander, non-Hispanic</a:t>
            </a:r>
          </a:p>
          <a:p>
            <a:r>
              <a:rPr lang="en-US" sz="2400" dirty="0"/>
              <a:t>American Indian/Alaska Native, non-Hispanic</a:t>
            </a:r>
          </a:p>
          <a:p>
            <a:r>
              <a:rPr lang="en-US" sz="2400" dirty="0"/>
              <a:t>Arab, non-Hispanic</a:t>
            </a:r>
          </a:p>
          <a:p>
            <a:r>
              <a:rPr lang="en-US" sz="2400" dirty="0"/>
              <a:t>Hispanic</a:t>
            </a:r>
          </a:p>
          <a:p>
            <a:r>
              <a:rPr lang="en-US" sz="2400" dirty="0"/>
              <a:t>Other, non-Hispanic</a:t>
            </a:r>
          </a:p>
        </p:txBody>
      </p:sp>
      <p:sp>
        <p:nvSpPr>
          <p:cNvPr id="5" name="Slide Number Placeholder 4">
            <a:extLst>
              <a:ext uri="{FF2B5EF4-FFF2-40B4-BE49-F238E27FC236}">
                <a16:creationId xmlns:a16="http://schemas.microsoft.com/office/drawing/2014/main" id="{CA6C5C39-B72B-46C9-9139-B879EBF90783}"/>
              </a:ext>
            </a:extLst>
          </p:cNvPr>
          <p:cNvSpPr>
            <a:spLocks noGrp="1"/>
          </p:cNvSpPr>
          <p:nvPr>
            <p:ph type="sldNum" sz="quarter" idx="12"/>
          </p:nvPr>
        </p:nvSpPr>
        <p:spPr/>
        <p:txBody>
          <a:bodyPr/>
          <a:lstStyle/>
          <a:p>
            <a:fld id="{AF660CDA-B73B-4A92-A543-666FA80A6082}" type="slidenum">
              <a:rPr lang="en-US" smtClean="0"/>
              <a:t>22</a:t>
            </a:fld>
            <a:endParaRPr lang="en-US"/>
          </a:p>
        </p:txBody>
      </p:sp>
      <p:sp>
        <p:nvSpPr>
          <p:cNvPr id="6" name="TextBox 5">
            <a:extLst>
              <a:ext uri="{FF2B5EF4-FFF2-40B4-BE49-F238E27FC236}">
                <a16:creationId xmlns:a16="http://schemas.microsoft.com/office/drawing/2014/main" id="{1204AF29-D922-4203-B944-D30DD844F7DE}"/>
              </a:ext>
            </a:extLst>
          </p:cNvPr>
          <p:cNvSpPr txBox="1"/>
          <p:nvPr/>
        </p:nvSpPr>
        <p:spPr>
          <a:xfrm>
            <a:off x="0" y="6334780"/>
            <a:ext cx="3819646" cy="307777"/>
          </a:xfrm>
          <a:prstGeom prst="rect">
            <a:avLst/>
          </a:prstGeom>
          <a:noFill/>
        </p:spPr>
        <p:txBody>
          <a:bodyPr wrap="square" rtlCol="0">
            <a:spAutoFit/>
          </a:bodyPr>
          <a:lstStyle/>
          <a:p>
            <a:r>
              <a:rPr lang="en-US" sz="1400" dirty="0"/>
              <a:t>Michigan Behavioral Risk Factor Survey, MDHHS</a:t>
            </a:r>
          </a:p>
        </p:txBody>
      </p:sp>
    </p:spTree>
    <p:extLst>
      <p:ext uri="{BB962C8B-B14F-4D97-AF65-F5344CB8AC3E}">
        <p14:creationId xmlns:p14="http://schemas.microsoft.com/office/powerpoint/2010/main" val="195374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244A-DBEB-46AB-8E1D-CF279B46484C}"/>
              </a:ext>
            </a:extLst>
          </p:cNvPr>
          <p:cNvSpPr>
            <a:spLocks noGrp="1"/>
          </p:cNvSpPr>
          <p:nvPr>
            <p:ph type="title"/>
          </p:nvPr>
        </p:nvSpPr>
        <p:spPr/>
        <p:txBody>
          <a:bodyPr>
            <a:normAutofit/>
          </a:bodyPr>
          <a:lstStyle/>
          <a:p>
            <a:pPr algn="ctr"/>
            <a:r>
              <a:rPr lang="en-US" sz="3600" b="1" dirty="0"/>
              <a:t>Self-Reported Health Status is Fair or Poor, age-adjusted, Michigan 2014-2016</a:t>
            </a:r>
          </a:p>
        </p:txBody>
      </p:sp>
      <p:sp>
        <p:nvSpPr>
          <p:cNvPr id="5" name="Slide Number Placeholder 4">
            <a:extLst>
              <a:ext uri="{FF2B5EF4-FFF2-40B4-BE49-F238E27FC236}">
                <a16:creationId xmlns:a16="http://schemas.microsoft.com/office/drawing/2014/main" id="{E415AE9D-97FE-4779-A13D-6277FC9FB26D}"/>
              </a:ext>
            </a:extLst>
          </p:cNvPr>
          <p:cNvSpPr>
            <a:spLocks noGrp="1"/>
          </p:cNvSpPr>
          <p:nvPr>
            <p:ph type="sldNum" sz="quarter" idx="12"/>
          </p:nvPr>
        </p:nvSpPr>
        <p:spPr/>
        <p:txBody>
          <a:bodyPr/>
          <a:lstStyle/>
          <a:p>
            <a:fld id="{AF660CDA-B73B-4A92-A543-666FA80A6082}" type="slidenum">
              <a:rPr lang="en-US" smtClean="0"/>
              <a:t>23</a:t>
            </a:fld>
            <a:endParaRPr lang="en-US" dirty="0"/>
          </a:p>
        </p:txBody>
      </p:sp>
      <p:graphicFrame>
        <p:nvGraphicFramePr>
          <p:cNvPr id="6" name="Content Placeholder 9" descr="16.7% of Michigan residents who responded to the Michigan Behaviorial Risk Survey reported their health status as fair or poor. The rates across racial/ethnic groups is as follows: 15.2% of Non-hispanic whites, 24.5% of Non-hispanic blacks, 6.6% of Non-Hispanic Asians/Pacific Islanders, 24.4% of Non-Hispanic American Indian/Alaskan Native, 16.9% of Non-hispanic Arabs, 21.4% of Hispanics, and 27.0% of Non-hispanic other. " title="Self-Reported Health Status is Fair or Poor, Michigan 2014 - 2016">
            <a:extLst>
              <a:ext uri="{FF2B5EF4-FFF2-40B4-BE49-F238E27FC236}">
                <a16:creationId xmlns:a16="http://schemas.microsoft.com/office/drawing/2014/main" id="{7A159B35-91EA-4F85-B82B-323DB08D303A}"/>
              </a:ext>
            </a:extLst>
          </p:cNvPr>
          <p:cNvGraphicFramePr>
            <a:graphicFrameLocks noGrp="1"/>
          </p:cNvGraphicFramePr>
          <p:nvPr>
            <p:ph idx="1"/>
            <p:extLst>
              <p:ext uri="{D42A27DB-BD31-4B8C-83A1-F6EECF244321}">
                <p14:modId xmlns:p14="http://schemas.microsoft.com/office/powerpoint/2010/main" val="1686960466"/>
              </p:ext>
            </p:extLst>
          </p:nvPr>
        </p:nvGraphicFramePr>
        <p:xfrm>
          <a:off x="838199" y="1956125"/>
          <a:ext cx="8722489" cy="431734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6EFB35ED-C68B-44C1-8AE8-0716966405F8}"/>
              </a:ext>
            </a:extLst>
          </p:cNvPr>
          <p:cNvGrpSpPr>
            <a:grpSpLocks/>
          </p:cNvGrpSpPr>
          <p:nvPr/>
        </p:nvGrpSpPr>
        <p:grpSpPr bwMode="auto">
          <a:xfrm>
            <a:off x="9722733" y="3346725"/>
            <a:ext cx="1785775" cy="1323440"/>
            <a:chOff x="5867400" y="3886592"/>
            <a:chExt cx="2582383" cy="623659"/>
          </a:xfrm>
        </p:grpSpPr>
        <p:cxnSp>
          <p:nvCxnSpPr>
            <p:cNvPr id="8" name="Straight Arrow Connector 7">
              <a:extLst>
                <a:ext uri="{FF2B5EF4-FFF2-40B4-BE49-F238E27FC236}">
                  <a16:creationId xmlns:a16="http://schemas.microsoft.com/office/drawing/2014/main" id="{3243037E-463D-4B2C-96E2-5BEFF284F6D5}"/>
                </a:ext>
              </a:extLst>
            </p:cNvPr>
            <p:cNvCxnSpPr/>
            <p:nvPr/>
          </p:nvCxnSpPr>
          <p:spPr>
            <a:xfrm flipH="1">
              <a:off x="5867400" y="4070623"/>
              <a:ext cx="4948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F0B41899-75F8-4907-ADA5-3038C1396703}"/>
                </a:ext>
              </a:extLst>
            </p:cNvPr>
            <p:cNvSpPr txBox="1">
              <a:spLocks noChangeArrowheads="1"/>
            </p:cNvSpPr>
            <p:nvPr/>
          </p:nvSpPr>
          <p:spPr bwMode="auto">
            <a:xfrm>
              <a:off x="6400800" y="3886592"/>
              <a:ext cx="2048983" cy="6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16.7%</a:t>
              </a:r>
            </a:p>
          </p:txBody>
        </p:sp>
      </p:grpSp>
      <p:sp>
        <p:nvSpPr>
          <p:cNvPr id="10" name="TextBox 9">
            <a:extLst>
              <a:ext uri="{FF2B5EF4-FFF2-40B4-BE49-F238E27FC236}">
                <a16:creationId xmlns:a16="http://schemas.microsoft.com/office/drawing/2014/main" id="{D227CC46-8B5C-4541-B6F6-692B762F6581}"/>
              </a:ext>
            </a:extLst>
          </p:cNvPr>
          <p:cNvSpPr txBox="1"/>
          <p:nvPr/>
        </p:nvSpPr>
        <p:spPr>
          <a:xfrm>
            <a:off x="0" y="6385022"/>
            <a:ext cx="4941455"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290594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501E-BA0D-41F8-B4F5-86BCA7D90F54}"/>
              </a:ext>
            </a:extLst>
          </p:cNvPr>
          <p:cNvSpPr>
            <a:spLocks noGrp="1"/>
          </p:cNvSpPr>
          <p:nvPr>
            <p:ph type="title"/>
          </p:nvPr>
        </p:nvSpPr>
        <p:spPr/>
        <p:txBody>
          <a:bodyPr>
            <a:normAutofit/>
          </a:bodyPr>
          <a:lstStyle/>
          <a:p>
            <a:pPr algn="ctr"/>
            <a:r>
              <a:rPr lang="en-US" sz="3600" b="1" dirty="0"/>
              <a:t>Percent with </a:t>
            </a:r>
            <a:r>
              <a:rPr lang="en-US" altLang="en-US" sz="3600" b="1" dirty="0"/>
              <a:t>≥14 Unhealthy Physical Days in Past Month, age-adjusted, Michigan 2014-2016</a:t>
            </a:r>
            <a:endParaRPr lang="en-US" sz="3600" b="1" dirty="0"/>
          </a:p>
        </p:txBody>
      </p:sp>
      <p:sp>
        <p:nvSpPr>
          <p:cNvPr id="5" name="Slide Number Placeholder 4">
            <a:extLst>
              <a:ext uri="{FF2B5EF4-FFF2-40B4-BE49-F238E27FC236}">
                <a16:creationId xmlns:a16="http://schemas.microsoft.com/office/drawing/2014/main" id="{DF7CE847-A03C-4C2D-A29E-4F3FAC388ED4}"/>
              </a:ext>
            </a:extLst>
          </p:cNvPr>
          <p:cNvSpPr>
            <a:spLocks noGrp="1"/>
          </p:cNvSpPr>
          <p:nvPr>
            <p:ph type="sldNum" sz="quarter" idx="12"/>
          </p:nvPr>
        </p:nvSpPr>
        <p:spPr/>
        <p:txBody>
          <a:bodyPr/>
          <a:lstStyle/>
          <a:p>
            <a:fld id="{AF660CDA-B73B-4A92-A543-666FA80A6082}" type="slidenum">
              <a:rPr lang="en-US" smtClean="0"/>
              <a:t>24</a:t>
            </a:fld>
            <a:endParaRPr lang="en-US"/>
          </a:p>
        </p:txBody>
      </p:sp>
      <p:graphicFrame>
        <p:nvGraphicFramePr>
          <p:cNvPr id="6" name="Content Placeholder 12" descr="16.9% of Michigan residents responded to the Michigan Behavioral Risk Factor Survey as having at least 14 unhelathy physical days in past month. The rates across racial/ethnic groups is as follows: 16.5% of Non-hispanic whites, 18.4% of Non-hispanic blacks, 12.7% of Non-Hispanic Asians/Pacific Islanders, 26.5% of Non-Hispanic American Indian/Alaskan Native, 16.8% of Non-hispanic Arabs, 19.8% of Hispanics, and 23.7% of Non-hispanic other. " title="Percent with At Least 14 Unhealthy Physical Days in Past Month, Michigan 2014-2016">
            <a:extLst>
              <a:ext uri="{FF2B5EF4-FFF2-40B4-BE49-F238E27FC236}">
                <a16:creationId xmlns:a16="http://schemas.microsoft.com/office/drawing/2014/main" id="{D2B01BCF-1C66-48B2-956F-190A9365253D}"/>
              </a:ext>
            </a:extLst>
          </p:cNvPr>
          <p:cNvGraphicFramePr>
            <a:graphicFrameLocks noGrp="1"/>
          </p:cNvGraphicFramePr>
          <p:nvPr>
            <p:ph idx="1"/>
            <p:extLst>
              <p:ext uri="{D42A27DB-BD31-4B8C-83A1-F6EECF244321}">
                <p14:modId xmlns:p14="http://schemas.microsoft.com/office/powerpoint/2010/main" val="543266386"/>
              </p:ext>
            </p:extLst>
          </p:nvPr>
        </p:nvGraphicFramePr>
        <p:xfrm>
          <a:off x="838200" y="1909823"/>
          <a:ext cx="8375247" cy="41784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FA951A16-F519-4177-89B0-5FE3033A390D}"/>
              </a:ext>
            </a:extLst>
          </p:cNvPr>
          <p:cNvGrpSpPr>
            <a:grpSpLocks/>
          </p:cNvGrpSpPr>
          <p:nvPr/>
        </p:nvGrpSpPr>
        <p:grpSpPr bwMode="auto">
          <a:xfrm>
            <a:off x="9451695" y="3706159"/>
            <a:ext cx="1733541" cy="1323439"/>
            <a:chOff x="5867400" y="3886592"/>
            <a:chExt cx="2362198" cy="1316598"/>
          </a:xfrm>
        </p:grpSpPr>
        <p:cxnSp>
          <p:nvCxnSpPr>
            <p:cNvPr id="8" name="Straight Arrow Connector 7">
              <a:extLst>
                <a:ext uri="{FF2B5EF4-FFF2-40B4-BE49-F238E27FC236}">
                  <a16:creationId xmlns:a16="http://schemas.microsoft.com/office/drawing/2014/main" id="{B8474BC5-77F9-496B-B4BD-761625F7BEA3}"/>
                </a:ext>
              </a:extLst>
            </p:cNvPr>
            <p:cNvCxnSpPr/>
            <p:nvPr/>
          </p:nvCxnSpPr>
          <p:spPr>
            <a:xfrm flipH="1">
              <a:off x="5867400" y="4071369"/>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9063AB65-20BF-4E9B-868D-11DA700F2146}"/>
                </a:ext>
              </a:extLst>
            </p:cNvPr>
            <p:cNvSpPr txBox="1">
              <a:spLocks noChangeArrowheads="1"/>
            </p:cNvSpPr>
            <p:nvPr/>
          </p:nvSpPr>
          <p:spPr bwMode="auto">
            <a:xfrm>
              <a:off x="6400799" y="3886592"/>
              <a:ext cx="1828799" cy="13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16.9%</a:t>
              </a:r>
            </a:p>
          </p:txBody>
        </p:sp>
      </p:grpSp>
      <p:sp>
        <p:nvSpPr>
          <p:cNvPr id="10" name="TextBox 9">
            <a:extLst>
              <a:ext uri="{FF2B5EF4-FFF2-40B4-BE49-F238E27FC236}">
                <a16:creationId xmlns:a16="http://schemas.microsoft.com/office/drawing/2014/main" id="{C56D65D6-E14C-4687-928F-5081166D8DF7}"/>
              </a:ext>
            </a:extLst>
          </p:cNvPr>
          <p:cNvSpPr txBox="1"/>
          <p:nvPr/>
        </p:nvSpPr>
        <p:spPr>
          <a:xfrm>
            <a:off x="0" y="6385023"/>
            <a:ext cx="4692073"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420989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E878-E0D0-45EC-96B0-B51FE4D1ACC2}"/>
              </a:ext>
            </a:extLst>
          </p:cNvPr>
          <p:cNvSpPr>
            <a:spLocks noGrp="1"/>
          </p:cNvSpPr>
          <p:nvPr>
            <p:ph type="title"/>
          </p:nvPr>
        </p:nvSpPr>
        <p:spPr/>
        <p:txBody>
          <a:bodyPr>
            <a:normAutofit/>
          </a:bodyPr>
          <a:lstStyle/>
          <a:p>
            <a:pPr algn="ctr"/>
            <a:r>
              <a:rPr lang="en-US" altLang="en-US" sz="3600" b="1" dirty="0"/>
              <a:t>Percent with ≥14 Unhealthy Mental Days in Past Month, age-adjusted, Michigan 2014-2016</a:t>
            </a:r>
            <a:endParaRPr lang="en-US" sz="3600" dirty="0"/>
          </a:p>
        </p:txBody>
      </p:sp>
      <p:sp>
        <p:nvSpPr>
          <p:cNvPr id="5" name="Slide Number Placeholder 4">
            <a:extLst>
              <a:ext uri="{FF2B5EF4-FFF2-40B4-BE49-F238E27FC236}">
                <a16:creationId xmlns:a16="http://schemas.microsoft.com/office/drawing/2014/main" id="{19043504-50C3-444D-8C2E-914E20FBA6EC}"/>
              </a:ext>
            </a:extLst>
          </p:cNvPr>
          <p:cNvSpPr>
            <a:spLocks noGrp="1"/>
          </p:cNvSpPr>
          <p:nvPr>
            <p:ph type="sldNum" sz="quarter" idx="12"/>
          </p:nvPr>
        </p:nvSpPr>
        <p:spPr/>
        <p:txBody>
          <a:bodyPr/>
          <a:lstStyle/>
          <a:p>
            <a:fld id="{AF660CDA-B73B-4A92-A543-666FA80A6082}" type="slidenum">
              <a:rPr lang="en-US" smtClean="0"/>
              <a:t>25</a:t>
            </a:fld>
            <a:endParaRPr lang="en-US"/>
          </a:p>
        </p:txBody>
      </p:sp>
      <p:graphicFrame>
        <p:nvGraphicFramePr>
          <p:cNvPr id="7" name="Content Placeholder 13" descr="17.7% of Michigan residents who responded to the Michigan Behavioral Risk Factor Survey had at least 14 unhealthy mental days in the past month. The rates across racial/ethnic groups is as follows: 17.4% of Non-hispanic whites, 19.0% of Non-hispanic blacks, 13.7% of Non-Hispanic Asian/Pacific Islanders, 26.6% of Non-Hispanic American Indian/Alaskan Native, 16.9% of Non-Hispanic Arabs, 19.7% of Hispanics, and 22.8% of Non-hispanic other. " title="Percent with At Least 14 Unhealthy Mental Days in Past Month, Michigan 2014 - 2016">
            <a:extLst>
              <a:ext uri="{FF2B5EF4-FFF2-40B4-BE49-F238E27FC236}">
                <a16:creationId xmlns:a16="http://schemas.microsoft.com/office/drawing/2014/main" id="{9E54658B-885D-4A09-8581-79DC6B4ADB8C}"/>
              </a:ext>
            </a:extLst>
          </p:cNvPr>
          <p:cNvGraphicFramePr>
            <a:graphicFrameLocks noGrp="1"/>
          </p:cNvGraphicFramePr>
          <p:nvPr>
            <p:ph idx="1"/>
            <p:extLst>
              <p:ext uri="{D42A27DB-BD31-4B8C-83A1-F6EECF244321}">
                <p14:modId xmlns:p14="http://schemas.microsoft.com/office/powerpoint/2010/main" val="620508445"/>
              </p:ext>
            </p:extLst>
          </p:nvPr>
        </p:nvGraphicFramePr>
        <p:xfrm>
          <a:off x="838199" y="1921397"/>
          <a:ext cx="8224777" cy="417846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5CBA61C6-61FD-463C-A3CD-F5D90CCFA8E1}"/>
              </a:ext>
            </a:extLst>
          </p:cNvPr>
          <p:cNvGrpSpPr>
            <a:grpSpLocks/>
          </p:cNvGrpSpPr>
          <p:nvPr/>
        </p:nvGrpSpPr>
        <p:grpSpPr bwMode="auto">
          <a:xfrm>
            <a:off x="9502814" y="3768243"/>
            <a:ext cx="1774785" cy="1323439"/>
            <a:chOff x="5867400" y="3886592"/>
            <a:chExt cx="2362200" cy="1322777"/>
          </a:xfrm>
        </p:grpSpPr>
        <p:cxnSp>
          <p:nvCxnSpPr>
            <p:cNvPr id="9" name="Straight Arrow Connector 8">
              <a:extLst>
                <a:ext uri="{FF2B5EF4-FFF2-40B4-BE49-F238E27FC236}">
                  <a16:creationId xmlns:a16="http://schemas.microsoft.com/office/drawing/2014/main" id="{C5106356-A213-46CB-9D35-13AD5F818E6E}"/>
                </a:ext>
              </a:extLst>
            </p:cNvPr>
            <p:cNvCxnSpPr/>
            <p:nvPr/>
          </p:nvCxnSpPr>
          <p:spPr>
            <a:xfrm flipH="1">
              <a:off x="5867400" y="4070650"/>
              <a:ext cx="4948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F4700E97-6A96-48E8-A84D-DD84B8B6137C}"/>
                </a:ext>
              </a:extLst>
            </p:cNvPr>
            <p:cNvSpPr txBox="1">
              <a:spLocks noChangeArrowheads="1"/>
            </p:cNvSpPr>
            <p:nvPr/>
          </p:nvSpPr>
          <p:spPr bwMode="auto">
            <a:xfrm>
              <a:off x="6400801" y="3886592"/>
              <a:ext cx="1828799" cy="132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17.7%</a:t>
              </a:r>
            </a:p>
          </p:txBody>
        </p:sp>
      </p:grpSp>
      <p:sp>
        <p:nvSpPr>
          <p:cNvPr id="11" name="TextBox 10">
            <a:extLst>
              <a:ext uri="{FF2B5EF4-FFF2-40B4-BE49-F238E27FC236}">
                <a16:creationId xmlns:a16="http://schemas.microsoft.com/office/drawing/2014/main" id="{F0732E17-A930-49A2-9205-A46EA5EF0257}"/>
              </a:ext>
            </a:extLst>
          </p:cNvPr>
          <p:cNvSpPr txBox="1"/>
          <p:nvPr/>
        </p:nvSpPr>
        <p:spPr>
          <a:xfrm>
            <a:off x="64888" y="6385023"/>
            <a:ext cx="5827912"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301810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2C7-9E80-48A6-B157-7E5B1E86963C}"/>
              </a:ext>
            </a:extLst>
          </p:cNvPr>
          <p:cNvSpPr>
            <a:spLocks noGrp="1"/>
          </p:cNvSpPr>
          <p:nvPr>
            <p:ph type="title"/>
          </p:nvPr>
        </p:nvSpPr>
        <p:spPr/>
        <p:txBody>
          <a:bodyPr>
            <a:normAutofit/>
          </a:bodyPr>
          <a:lstStyle/>
          <a:p>
            <a:pPr algn="ctr"/>
            <a:r>
              <a:rPr lang="en-US" sz="3600" b="1" dirty="0"/>
              <a:t>Obesity Prevalence, age-adjusted, </a:t>
            </a:r>
            <a:br>
              <a:rPr lang="en-US" sz="3600" b="1" dirty="0"/>
            </a:br>
            <a:r>
              <a:rPr lang="en-US" sz="3600" b="1" dirty="0"/>
              <a:t>Michigan 2014-2016</a:t>
            </a:r>
          </a:p>
        </p:txBody>
      </p:sp>
      <p:sp>
        <p:nvSpPr>
          <p:cNvPr id="5" name="Slide Number Placeholder 4">
            <a:extLst>
              <a:ext uri="{FF2B5EF4-FFF2-40B4-BE49-F238E27FC236}">
                <a16:creationId xmlns:a16="http://schemas.microsoft.com/office/drawing/2014/main" id="{FBE223A5-601F-42D5-95AE-EE8F85DBE0F5}"/>
              </a:ext>
            </a:extLst>
          </p:cNvPr>
          <p:cNvSpPr>
            <a:spLocks noGrp="1"/>
          </p:cNvSpPr>
          <p:nvPr>
            <p:ph type="sldNum" sz="quarter" idx="12"/>
          </p:nvPr>
        </p:nvSpPr>
        <p:spPr/>
        <p:txBody>
          <a:bodyPr/>
          <a:lstStyle/>
          <a:p>
            <a:fld id="{AF660CDA-B73B-4A92-A543-666FA80A6082}" type="slidenum">
              <a:rPr lang="en-US" smtClean="0"/>
              <a:t>26</a:t>
            </a:fld>
            <a:endParaRPr lang="en-US"/>
          </a:p>
        </p:txBody>
      </p:sp>
      <p:graphicFrame>
        <p:nvGraphicFramePr>
          <p:cNvPr id="6" name="Content Placeholder 10" descr="Across the state of Michigan, 31.5% of residents that responded to the Michigan Behavioral Risk Factor Survey as being obese.The rates across racial/ethnic groups is as follows: 30.5% of Non-hispanic whites, 37.8% of Non-hispanic blacks, 12.0% of Non-Hispanic Asian/Pacific Islanders, 34.4% of Non-Hispanic American Indian/Alaskan Native, 22.8% of Arabs, 40.4% of Hispanics, and 35.7% of Non-hispanic other. " title="Obesity Prevalence, Michigan 2014-2016">
            <a:extLst>
              <a:ext uri="{FF2B5EF4-FFF2-40B4-BE49-F238E27FC236}">
                <a16:creationId xmlns:a16="http://schemas.microsoft.com/office/drawing/2014/main" id="{09114DDC-EDEA-493C-B9E7-C3497624D9A2}"/>
              </a:ext>
            </a:extLst>
          </p:cNvPr>
          <p:cNvGraphicFramePr>
            <a:graphicFrameLocks noGrp="1"/>
          </p:cNvGraphicFramePr>
          <p:nvPr>
            <p:ph idx="1"/>
            <p:extLst>
              <p:ext uri="{D42A27DB-BD31-4B8C-83A1-F6EECF244321}">
                <p14:modId xmlns:p14="http://schemas.microsoft.com/office/powerpoint/2010/main" val="2047722184"/>
              </p:ext>
            </p:extLst>
          </p:nvPr>
        </p:nvGraphicFramePr>
        <p:xfrm>
          <a:off x="838200" y="1840375"/>
          <a:ext cx="8201628" cy="4336588"/>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9E528035-7BF1-440A-9FC1-E966362F65B1}"/>
              </a:ext>
            </a:extLst>
          </p:cNvPr>
          <p:cNvGrpSpPr>
            <a:grpSpLocks/>
          </p:cNvGrpSpPr>
          <p:nvPr/>
        </p:nvGrpSpPr>
        <p:grpSpPr bwMode="auto">
          <a:xfrm>
            <a:off x="9530988" y="3047134"/>
            <a:ext cx="1822811" cy="1323439"/>
            <a:chOff x="5867400" y="3886592"/>
            <a:chExt cx="2362200" cy="1326371"/>
          </a:xfrm>
        </p:grpSpPr>
        <p:cxnSp>
          <p:nvCxnSpPr>
            <p:cNvPr id="8" name="Straight Arrow Connector 7">
              <a:extLst>
                <a:ext uri="{FF2B5EF4-FFF2-40B4-BE49-F238E27FC236}">
                  <a16:creationId xmlns:a16="http://schemas.microsoft.com/office/drawing/2014/main" id="{5F1E7D09-296C-41A8-A80B-6F5E707B7EE4}"/>
                </a:ext>
              </a:extLst>
            </p:cNvPr>
            <p:cNvCxnSpPr/>
            <p:nvPr/>
          </p:nvCxnSpPr>
          <p:spPr>
            <a:xfrm flipH="1">
              <a:off x="5867400" y="4071150"/>
              <a:ext cx="49458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DCBFC4C3-090B-4AD6-BFDC-95F92E4725F7}"/>
                </a:ext>
              </a:extLst>
            </p:cNvPr>
            <p:cNvSpPr txBox="1">
              <a:spLocks noChangeArrowheads="1"/>
            </p:cNvSpPr>
            <p:nvPr/>
          </p:nvSpPr>
          <p:spPr bwMode="auto">
            <a:xfrm>
              <a:off x="6566778" y="3886592"/>
              <a:ext cx="1662822" cy="1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31.5%</a:t>
              </a:r>
            </a:p>
          </p:txBody>
        </p:sp>
      </p:grpSp>
      <p:sp>
        <p:nvSpPr>
          <p:cNvPr id="10" name="TextBox 9">
            <a:extLst>
              <a:ext uri="{FF2B5EF4-FFF2-40B4-BE49-F238E27FC236}">
                <a16:creationId xmlns:a16="http://schemas.microsoft.com/office/drawing/2014/main" id="{241EFFF2-28BD-47BF-8D87-A1860A1632DE}"/>
              </a:ext>
            </a:extLst>
          </p:cNvPr>
          <p:cNvSpPr txBox="1"/>
          <p:nvPr/>
        </p:nvSpPr>
        <p:spPr>
          <a:xfrm>
            <a:off x="0" y="6385023"/>
            <a:ext cx="6197367"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37352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B62A36-2526-4C71-81EF-E4CC1A59BD55}"/>
              </a:ext>
            </a:extLst>
          </p:cNvPr>
          <p:cNvSpPr>
            <a:spLocks noGrp="1"/>
          </p:cNvSpPr>
          <p:nvPr>
            <p:ph type="ctrTitle"/>
          </p:nvPr>
        </p:nvSpPr>
        <p:spPr>
          <a:xfrm>
            <a:off x="1524000" y="1458029"/>
            <a:ext cx="9144000" cy="2387600"/>
          </a:xfrm>
        </p:spPr>
        <p:txBody>
          <a:bodyPr/>
          <a:lstStyle/>
          <a:p>
            <a:r>
              <a:rPr lang="en-US" dirty="0"/>
              <a:t>Health Behaviors</a:t>
            </a:r>
          </a:p>
        </p:txBody>
      </p:sp>
      <p:sp>
        <p:nvSpPr>
          <p:cNvPr id="5" name="Slide Number Placeholder 4">
            <a:extLst>
              <a:ext uri="{FF2B5EF4-FFF2-40B4-BE49-F238E27FC236}">
                <a16:creationId xmlns:a16="http://schemas.microsoft.com/office/drawing/2014/main" id="{8ACC2EBD-448D-47E3-A7B2-32ACD70ADAC5}"/>
              </a:ext>
            </a:extLst>
          </p:cNvPr>
          <p:cNvSpPr>
            <a:spLocks noGrp="1"/>
          </p:cNvSpPr>
          <p:nvPr>
            <p:ph type="sldNum" sz="quarter" idx="12"/>
          </p:nvPr>
        </p:nvSpPr>
        <p:spPr/>
        <p:txBody>
          <a:bodyPr/>
          <a:lstStyle/>
          <a:p>
            <a:fld id="{AF660CDA-B73B-4A92-A543-666FA80A6082}" type="slidenum">
              <a:rPr lang="en-US" smtClean="0"/>
              <a:t>27</a:t>
            </a:fld>
            <a:endParaRPr lang="en-US"/>
          </a:p>
        </p:txBody>
      </p:sp>
    </p:spTree>
    <p:extLst>
      <p:ext uri="{BB962C8B-B14F-4D97-AF65-F5344CB8AC3E}">
        <p14:creationId xmlns:p14="http://schemas.microsoft.com/office/powerpoint/2010/main" val="269799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5086-EE8A-493B-84BE-13AECF44EC01}"/>
              </a:ext>
            </a:extLst>
          </p:cNvPr>
          <p:cNvSpPr>
            <a:spLocks noGrp="1"/>
          </p:cNvSpPr>
          <p:nvPr>
            <p:ph type="title"/>
          </p:nvPr>
        </p:nvSpPr>
        <p:spPr/>
        <p:txBody>
          <a:bodyPr>
            <a:normAutofit/>
          </a:bodyPr>
          <a:lstStyle/>
          <a:p>
            <a:pPr algn="ctr"/>
            <a:r>
              <a:rPr lang="en-US" sz="3600" b="1" dirty="0"/>
              <a:t>No Leisure Time Physical Activity, age-adjusted, </a:t>
            </a:r>
            <a:br>
              <a:rPr lang="en-US" sz="3600" b="1" dirty="0"/>
            </a:br>
            <a:r>
              <a:rPr lang="en-US" sz="3600" b="1" dirty="0"/>
              <a:t>Michigan 2014-2016</a:t>
            </a:r>
          </a:p>
        </p:txBody>
      </p:sp>
      <p:sp>
        <p:nvSpPr>
          <p:cNvPr id="5" name="Slide Number Placeholder 4">
            <a:extLst>
              <a:ext uri="{FF2B5EF4-FFF2-40B4-BE49-F238E27FC236}">
                <a16:creationId xmlns:a16="http://schemas.microsoft.com/office/drawing/2014/main" id="{8F93B3AB-F986-4FEE-B47D-B2CF3201DB79}"/>
              </a:ext>
            </a:extLst>
          </p:cNvPr>
          <p:cNvSpPr>
            <a:spLocks noGrp="1"/>
          </p:cNvSpPr>
          <p:nvPr>
            <p:ph type="sldNum" sz="quarter" idx="12"/>
          </p:nvPr>
        </p:nvSpPr>
        <p:spPr/>
        <p:txBody>
          <a:bodyPr/>
          <a:lstStyle/>
          <a:p>
            <a:fld id="{AF660CDA-B73B-4A92-A543-666FA80A6082}" type="slidenum">
              <a:rPr lang="en-US" smtClean="0"/>
              <a:t>28</a:t>
            </a:fld>
            <a:endParaRPr lang="en-US"/>
          </a:p>
        </p:txBody>
      </p:sp>
      <p:graphicFrame>
        <p:nvGraphicFramePr>
          <p:cNvPr id="6" name="Content Placeholder 9" descr="24.4% of Michigan residents that responded to the Michigan Behavioral Risk Factor Survey as having no leisure time physical activity. The rates across racial/ethnic groups is as follows: 22.4% of Non-hispanic whites, 31.6% of Non-hispanic blacks, 18.1% of Non-Hispanic Asian/Pacific Islander, 39.3% of Non-Hispanic American Indian/Alaskan Native, 29.9% of Arabs, 29.3% of Hispanics, and 24.5% of Non-hispanic other. " title="No Leisure Time Physical Activity, Michigan 2014 - 2016">
            <a:extLst>
              <a:ext uri="{FF2B5EF4-FFF2-40B4-BE49-F238E27FC236}">
                <a16:creationId xmlns:a16="http://schemas.microsoft.com/office/drawing/2014/main" id="{7208984D-02CE-40B7-82D7-5F2DD5942353}"/>
              </a:ext>
            </a:extLst>
          </p:cNvPr>
          <p:cNvGraphicFramePr>
            <a:graphicFrameLocks noGrp="1"/>
          </p:cNvGraphicFramePr>
          <p:nvPr>
            <p:ph idx="1"/>
            <p:extLst>
              <p:ext uri="{D42A27DB-BD31-4B8C-83A1-F6EECF244321}">
                <p14:modId xmlns:p14="http://schemas.microsoft.com/office/powerpoint/2010/main" val="1622595875"/>
              </p:ext>
            </p:extLst>
          </p:nvPr>
        </p:nvGraphicFramePr>
        <p:xfrm>
          <a:off x="838198" y="1794084"/>
          <a:ext cx="8271077" cy="4340497"/>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237D42B2-79D3-4D62-89B9-335B2B0E7345}"/>
              </a:ext>
            </a:extLst>
          </p:cNvPr>
          <p:cNvGrpSpPr>
            <a:grpSpLocks/>
          </p:cNvGrpSpPr>
          <p:nvPr/>
        </p:nvGrpSpPr>
        <p:grpSpPr bwMode="auto">
          <a:xfrm>
            <a:off x="9334499" y="3683009"/>
            <a:ext cx="1684483" cy="1323439"/>
            <a:chOff x="5867400" y="3886592"/>
            <a:chExt cx="2362200" cy="1322777"/>
          </a:xfrm>
        </p:grpSpPr>
        <p:cxnSp>
          <p:nvCxnSpPr>
            <p:cNvPr id="8" name="Straight Arrow Connector 7">
              <a:extLst>
                <a:ext uri="{FF2B5EF4-FFF2-40B4-BE49-F238E27FC236}">
                  <a16:creationId xmlns:a16="http://schemas.microsoft.com/office/drawing/2014/main" id="{8D8BEF5C-5CD8-433C-8FE7-8B00B1E39B41}"/>
                </a:ext>
              </a:extLst>
            </p:cNvPr>
            <p:cNvCxnSpPr/>
            <p:nvPr/>
          </p:nvCxnSpPr>
          <p:spPr>
            <a:xfrm flipH="1">
              <a:off x="5867400" y="4070650"/>
              <a:ext cx="49502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3AA95BC3-4087-4DD7-85CB-BA7F6111BAE4}"/>
                </a:ext>
              </a:extLst>
            </p:cNvPr>
            <p:cNvSpPr txBox="1">
              <a:spLocks noChangeArrowheads="1"/>
            </p:cNvSpPr>
            <p:nvPr/>
          </p:nvSpPr>
          <p:spPr bwMode="auto">
            <a:xfrm>
              <a:off x="6400801" y="3886592"/>
              <a:ext cx="1828799" cy="132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24.4%</a:t>
              </a:r>
            </a:p>
          </p:txBody>
        </p:sp>
      </p:grpSp>
      <p:sp>
        <p:nvSpPr>
          <p:cNvPr id="10" name="TextBox 9">
            <a:extLst>
              <a:ext uri="{FF2B5EF4-FFF2-40B4-BE49-F238E27FC236}">
                <a16:creationId xmlns:a16="http://schemas.microsoft.com/office/drawing/2014/main" id="{9BA78076-5DF7-4B06-A080-309EA7D5266E}"/>
              </a:ext>
            </a:extLst>
          </p:cNvPr>
          <p:cNvSpPr txBox="1"/>
          <p:nvPr/>
        </p:nvSpPr>
        <p:spPr>
          <a:xfrm>
            <a:off x="240377" y="6385023"/>
            <a:ext cx="5393803"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3232131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C0FC-23D8-49C9-80C7-6936683136C9}"/>
              </a:ext>
            </a:extLst>
          </p:cNvPr>
          <p:cNvSpPr>
            <a:spLocks noGrp="1"/>
          </p:cNvSpPr>
          <p:nvPr>
            <p:ph type="title"/>
          </p:nvPr>
        </p:nvSpPr>
        <p:spPr/>
        <p:txBody>
          <a:bodyPr>
            <a:normAutofit/>
          </a:bodyPr>
          <a:lstStyle/>
          <a:p>
            <a:pPr algn="ctr"/>
            <a:r>
              <a:rPr lang="en-US" sz="3600" b="1" dirty="0"/>
              <a:t>Prevalence of Current Smoking, age-adjusted, </a:t>
            </a:r>
            <a:br>
              <a:rPr lang="en-US" sz="3600" b="1" dirty="0"/>
            </a:br>
            <a:r>
              <a:rPr lang="en-US" sz="3600" b="1" dirty="0"/>
              <a:t>Michigan 2014-2016</a:t>
            </a:r>
          </a:p>
        </p:txBody>
      </p:sp>
      <p:sp>
        <p:nvSpPr>
          <p:cNvPr id="5" name="Slide Number Placeholder 4">
            <a:extLst>
              <a:ext uri="{FF2B5EF4-FFF2-40B4-BE49-F238E27FC236}">
                <a16:creationId xmlns:a16="http://schemas.microsoft.com/office/drawing/2014/main" id="{EB77FB61-4D32-498B-8CFC-394C94E6548C}"/>
              </a:ext>
            </a:extLst>
          </p:cNvPr>
          <p:cNvSpPr>
            <a:spLocks noGrp="1"/>
          </p:cNvSpPr>
          <p:nvPr>
            <p:ph type="sldNum" sz="quarter" idx="12"/>
          </p:nvPr>
        </p:nvSpPr>
        <p:spPr/>
        <p:txBody>
          <a:bodyPr/>
          <a:lstStyle/>
          <a:p>
            <a:fld id="{AF660CDA-B73B-4A92-A543-666FA80A6082}" type="slidenum">
              <a:rPr lang="en-US" smtClean="0"/>
              <a:t>29</a:t>
            </a:fld>
            <a:endParaRPr lang="en-US"/>
          </a:p>
        </p:txBody>
      </p:sp>
      <p:graphicFrame>
        <p:nvGraphicFramePr>
          <p:cNvPr id="6" name="Content Placeholder 11" descr="Across the state of Michigan, 21.9% of residents that responded to the Michigan Behavioral Risk Factor Survey as being a current smoker. The rates across racial ethnic groups is as follows: 21.4% of Non-Hispanic Whites, 24.8% of Non-Hispanic Blacks, 8.1% of Non-Hispanic Asian/Pacific Islander, 48.6% of Non-Hispanic American Indian/Alaskan Native, 22.4% of Arabs, 20.5% of Hispanics, and 30.9% of Non-hispanic other. " title="Prevalence of Current Smoking, Michigan 2014 - 2016">
            <a:extLst>
              <a:ext uri="{FF2B5EF4-FFF2-40B4-BE49-F238E27FC236}">
                <a16:creationId xmlns:a16="http://schemas.microsoft.com/office/drawing/2014/main" id="{BE334BD3-EA90-47B9-8DAC-26922E1DD635}"/>
              </a:ext>
            </a:extLst>
          </p:cNvPr>
          <p:cNvGraphicFramePr>
            <a:graphicFrameLocks noGrp="1"/>
          </p:cNvGraphicFramePr>
          <p:nvPr>
            <p:ph idx="1"/>
            <p:extLst>
              <p:ext uri="{D42A27DB-BD31-4B8C-83A1-F6EECF244321}">
                <p14:modId xmlns:p14="http://schemas.microsoft.com/office/powerpoint/2010/main" val="3900126903"/>
              </p:ext>
            </p:extLst>
          </p:nvPr>
        </p:nvGraphicFramePr>
        <p:xfrm>
          <a:off x="838200" y="1851949"/>
          <a:ext cx="8444696" cy="42594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53B3A53-DF71-4F80-AA83-47A103A82529}"/>
              </a:ext>
            </a:extLst>
          </p:cNvPr>
          <p:cNvSpPr txBox="1"/>
          <p:nvPr/>
        </p:nvSpPr>
        <p:spPr>
          <a:xfrm>
            <a:off x="137565" y="6283557"/>
            <a:ext cx="4922983" cy="307777"/>
          </a:xfrm>
          <a:prstGeom prst="rect">
            <a:avLst/>
          </a:prstGeom>
          <a:noFill/>
        </p:spPr>
        <p:txBody>
          <a:bodyPr wrap="square" rtlCol="0">
            <a:spAutoFit/>
          </a:bodyPr>
          <a:lstStyle/>
          <a:p>
            <a:r>
              <a:rPr lang="en-US" sz="1400" dirty="0"/>
              <a:t>2014-2016 Michigan Behavioral Risk Factor Survey, MDHHS</a:t>
            </a:r>
          </a:p>
        </p:txBody>
      </p:sp>
      <p:grpSp>
        <p:nvGrpSpPr>
          <p:cNvPr id="8" name="Group 7">
            <a:extLst>
              <a:ext uri="{FF2B5EF4-FFF2-40B4-BE49-F238E27FC236}">
                <a16:creationId xmlns:a16="http://schemas.microsoft.com/office/drawing/2014/main" id="{143671F9-4FAE-4623-950A-BB28FCEABC2D}"/>
              </a:ext>
            </a:extLst>
          </p:cNvPr>
          <p:cNvGrpSpPr>
            <a:grpSpLocks/>
          </p:cNvGrpSpPr>
          <p:nvPr/>
        </p:nvGrpSpPr>
        <p:grpSpPr bwMode="auto">
          <a:xfrm>
            <a:off x="9562618" y="3981690"/>
            <a:ext cx="1600200" cy="1015663"/>
            <a:chOff x="5867400" y="3886592"/>
            <a:chExt cx="2362200" cy="1017913"/>
          </a:xfrm>
        </p:grpSpPr>
        <p:cxnSp>
          <p:nvCxnSpPr>
            <p:cNvPr id="9" name="Straight Arrow Connector 8">
              <a:extLst>
                <a:ext uri="{FF2B5EF4-FFF2-40B4-BE49-F238E27FC236}">
                  <a16:creationId xmlns:a16="http://schemas.microsoft.com/office/drawing/2014/main" id="{28A06BE9-7F55-4D31-8A73-D52EA8174EC2}"/>
                </a:ext>
              </a:extLst>
            </p:cNvPr>
            <p:cNvCxnSpPr/>
            <p:nvPr/>
          </p:nvCxnSpPr>
          <p:spPr>
            <a:xfrm flipH="1">
              <a:off x="5867400" y="4071150"/>
              <a:ext cx="49446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BB4BA692-C03B-4965-8F3E-F4E57C2BB135}"/>
                </a:ext>
              </a:extLst>
            </p:cNvPr>
            <p:cNvSpPr txBox="1">
              <a:spLocks noChangeArrowheads="1"/>
            </p:cNvSpPr>
            <p:nvPr/>
          </p:nvSpPr>
          <p:spPr bwMode="auto">
            <a:xfrm>
              <a:off x="6400799" y="3886592"/>
              <a:ext cx="1828801" cy="10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21.9%</a:t>
              </a:r>
            </a:p>
          </p:txBody>
        </p:sp>
      </p:grpSp>
    </p:spTree>
    <p:extLst>
      <p:ext uri="{BB962C8B-B14F-4D97-AF65-F5344CB8AC3E}">
        <p14:creationId xmlns:p14="http://schemas.microsoft.com/office/powerpoint/2010/main" val="356320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3BB3-13BB-43EC-9D9B-2178E9646AA8}"/>
              </a:ext>
            </a:extLst>
          </p:cNvPr>
          <p:cNvSpPr>
            <a:spLocks noGrp="1"/>
          </p:cNvSpPr>
          <p:nvPr>
            <p:ph type="title"/>
          </p:nvPr>
        </p:nvSpPr>
        <p:spPr/>
        <p:txBody>
          <a:bodyPr>
            <a:normAutofit/>
          </a:bodyPr>
          <a:lstStyle/>
          <a:p>
            <a:r>
              <a:rPr lang="en-US" sz="3600" b="1" dirty="0"/>
              <a:t>Michigan Health Equity Roadmap Recommendation #1</a:t>
            </a:r>
          </a:p>
        </p:txBody>
      </p:sp>
      <p:sp>
        <p:nvSpPr>
          <p:cNvPr id="5" name="Slide Number Placeholder 4">
            <a:extLst>
              <a:ext uri="{FF2B5EF4-FFF2-40B4-BE49-F238E27FC236}">
                <a16:creationId xmlns:a16="http://schemas.microsoft.com/office/drawing/2014/main" id="{91277C15-603F-4E25-A068-C78C1C6937A4}"/>
              </a:ext>
            </a:extLst>
          </p:cNvPr>
          <p:cNvSpPr>
            <a:spLocks noGrp="1"/>
          </p:cNvSpPr>
          <p:nvPr>
            <p:ph type="sldNum" sz="quarter" idx="12"/>
          </p:nvPr>
        </p:nvSpPr>
        <p:spPr/>
        <p:txBody>
          <a:bodyPr/>
          <a:lstStyle/>
          <a:p>
            <a:fld id="{AF660CDA-B73B-4A92-A543-666FA80A6082}" type="slidenum">
              <a:rPr lang="en-US" smtClean="0"/>
              <a:t>3</a:t>
            </a:fld>
            <a:endParaRPr lang="en-US"/>
          </a:p>
        </p:txBody>
      </p:sp>
      <p:pic>
        <p:nvPicPr>
          <p:cNvPr id="6" name="Content Placeholder 3">
            <a:extLst>
              <a:ext uri="{FF2B5EF4-FFF2-40B4-BE49-F238E27FC236}">
                <a16:creationId xmlns:a16="http://schemas.microsoft.com/office/drawing/2014/main" id="{C8FDFEA0-7C8C-4853-B5BE-0C6D527269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0147" y="1585732"/>
            <a:ext cx="9965802" cy="4591231"/>
          </a:xfrm>
        </p:spPr>
      </p:pic>
      <p:sp>
        <p:nvSpPr>
          <p:cNvPr id="8" name="TextBox 7">
            <a:extLst>
              <a:ext uri="{FF2B5EF4-FFF2-40B4-BE49-F238E27FC236}">
                <a16:creationId xmlns:a16="http://schemas.microsoft.com/office/drawing/2014/main" id="{BF124787-6CEC-4C3F-AA78-944C7A4DCF31}"/>
              </a:ext>
            </a:extLst>
          </p:cNvPr>
          <p:cNvSpPr txBox="1"/>
          <p:nvPr/>
        </p:nvSpPr>
        <p:spPr>
          <a:xfrm>
            <a:off x="0" y="6492875"/>
            <a:ext cx="3414531" cy="307777"/>
          </a:xfrm>
          <a:prstGeom prst="rect">
            <a:avLst/>
          </a:prstGeom>
          <a:noFill/>
        </p:spPr>
        <p:txBody>
          <a:bodyPr wrap="square" rtlCol="0">
            <a:spAutoFit/>
          </a:bodyPr>
          <a:lstStyle/>
          <a:p>
            <a:r>
              <a:rPr lang="en-US" sz="1400" dirty="0"/>
              <a:t>Michigan Health Equity Roadmap, MDHHS</a:t>
            </a:r>
          </a:p>
        </p:txBody>
      </p:sp>
    </p:spTree>
    <p:extLst>
      <p:ext uri="{BB962C8B-B14F-4D97-AF65-F5344CB8AC3E}">
        <p14:creationId xmlns:p14="http://schemas.microsoft.com/office/powerpoint/2010/main" val="394194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9BF0-7EB0-485D-94AE-EB60844551EF}"/>
              </a:ext>
            </a:extLst>
          </p:cNvPr>
          <p:cNvSpPr>
            <a:spLocks noGrp="1"/>
          </p:cNvSpPr>
          <p:nvPr>
            <p:ph type="title"/>
          </p:nvPr>
        </p:nvSpPr>
        <p:spPr/>
        <p:txBody>
          <a:bodyPr>
            <a:normAutofit/>
          </a:bodyPr>
          <a:lstStyle/>
          <a:p>
            <a:pPr algn="ctr"/>
            <a:r>
              <a:rPr lang="en-US" sz="3600" b="1" dirty="0"/>
              <a:t>Prevalence of Binge Drinking, age-adjusted, </a:t>
            </a:r>
            <a:br>
              <a:rPr lang="en-US" sz="3600" b="1" dirty="0"/>
            </a:br>
            <a:r>
              <a:rPr lang="en-US" sz="3600" b="1" dirty="0"/>
              <a:t>Michigan 2014-2016</a:t>
            </a:r>
          </a:p>
        </p:txBody>
      </p:sp>
      <p:sp>
        <p:nvSpPr>
          <p:cNvPr id="5" name="Slide Number Placeholder 4">
            <a:extLst>
              <a:ext uri="{FF2B5EF4-FFF2-40B4-BE49-F238E27FC236}">
                <a16:creationId xmlns:a16="http://schemas.microsoft.com/office/drawing/2014/main" id="{44820EA2-8351-45CB-A9F2-2D12A4E99520}"/>
              </a:ext>
            </a:extLst>
          </p:cNvPr>
          <p:cNvSpPr>
            <a:spLocks noGrp="1"/>
          </p:cNvSpPr>
          <p:nvPr>
            <p:ph type="sldNum" sz="quarter" idx="12"/>
          </p:nvPr>
        </p:nvSpPr>
        <p:spPr/>
        <p:txBody>
          <a:bodyPr/>
          <a:lstStyle/>
          <a:p>
            <a:fld id="{AF660CDA-B73B-4A92-A543-666FA80A6082}" type="slidenum">
              <a:rPr lang="en-US" smtClean="0"/>
              <a:t>30</a:t>
            </a:fld>
            <a:endParaRPr lang="en-US"/>
          </a:p>
        </p:txBody>
      </p:sp>
      <p:graphicFrame>
        <p:nvGraphicFramePr>
          <p:cNvPr id="6" name="Content Placeholder 12" descr="Across the state of Michigan, 20.2% of residents that responded to the Michigan Behavioral Risk Factor Survey as being a binge drinker. The rates across racial/ethnic groups is as follows: 22.1% of Non-hispanic whites, 14.8% of Non-hispanic blacks, 2.0% of Non-Hispanic Asian/Pacific Islander, 15.9% of Non-Hispanic American Indian/Alaskan Native, 13.5% of Arabs, 21.2% of Hispanics, and 18.1% of Non-hispanic other. " title="Prevalence of Binge Drinking, Michigan 2014 - 2016">
            <a:extLst>
              <a:ext uri="{FF2B5EF4-FFF2-40B4-BE49-F238E27FC236}">
                <a16:creationId xmlns:a16="http://schemas.microsoft.com/office/drawing/2014/main" id="{3436836E-2723-4E3C-974B-FE3E6950CABB}"/>
              </a:ext>
            </a:extLst>
          </p:cNvPr>
          <p:cNvGraphicFramePr>
            <a:graphicFrameLocks noGrp="1"/>
          </p:cNvGraphicFramePr>
          <p:nvPr>
            <p:ph idx="1"/>
            <p:extLst>
              <p:ext uri="{D42A27DB-BD31-4B8C-83A1-F6EECF244321}">
                <p14:modId xmlns:p14="http://schemas.microsoft.com/office/powerpoint/2010/main" val="126173813"/>
              </p:ext>
            </p:extLst>
          </p:nvPr>
        </p:nvGraphicFramePr>
        <p:xfrm>
          <a:off x="838200" y="1840375"/>
          <a:ext cx="8363673" cy="422476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3BBA58D2-C7F2-4A5E-9B4B-F987D95A9E5C}"/>
              </a:ext>
            </a:extLst>
          </p:cNvPr>
          <p:cNvGrpSpPr>
            <a:grpSpLocks/>
          </p:cNvGrpSpPr>
          <p:nvPr/>
        </p:nvGrpSpPr>
        <p:grpSpPr bwMode="auto">
          <a:xfrm>
            <a:off x="9562618" y="2843212"/>
            <a:ext cx="1791182" cy="1015663"/>
            <a:chOff x="5867400" y="3886592"/>
            <a:chExt cx="3084813" cy="1016405"/>
          </a:xfrm>
        </p:grpSpPr>
        <p:cxnSp>
          <p:nvCxnSpPr>
            <p:cNvPr id="8" name="Straight Arrow Connector 7">
              <a:extLst>
                <a:ext uri="{FF2B5EF4-FFF2-40B4-BE49-F238E27FC236}">
                  <a16:creationId xmlns:a16="http://schemas.microsoft.com/office/drawing/2014/main" id="{9B455462-8D73-454A-BEB5-15FA23A87487}"/>
                </a:ext>
              </a:extLst>
            </p:cNvPr>
            <p:cNvCxnSpPr/>
            <p:nvPr/>
          </p:nvCxnSpPr>
          <p:spPr>
            <a:xfrm flipH="1">
              <a:off x="5867400" y="4070877"/>
              <a:ext cx="4948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6EB35A7D-DD5A-47C1-844F-66AF699BD5A3}"/>
                </a:ext>
              </a:extLst>
            </p:cNvPr>
            <p:cNvSpPr txBox="1">
              <a:spLocks noChangeArrowheads="1"/>
            </p:cNvSpPr>
            <p:nvPr/>
          </p:nvSpPr>
          <p:spPr bwMode="auto">
            <a:xfrm>
              <a:off x="6400798" y="3886592"/>
              <a:ext cx="2551415" cy="10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20.2%</a:t>
              </a:r>
            </a:p>
          </p:txBody>
        </p:sp>
      </p:grpSp>
      <p:sp>
        <p:nvSpPr>
          <p:cNvPr id="10" name="TextBox 9">
            <a:extLst>
              <a:ext uri="{FF2B5EF4-FFF2-40B4-BE49-F238E27FC236}">
                <a16:creationId xmlns:a16="http://schemas.microsoft.com/office/drawing/2014/main" id="{C99E8CDE-7CA1-4F92-A0AC-9F307E34AC73}"/>
              </a:ext>
            </a:extLst>
          </p:cNvPr>
          <p:cNvSpPr txBox="1"/>
          <p:nvPr/>
        </p:nvSpPr>
        <p:spPr>
          <a:xfrm>
            <a:off x="83360" y="6356350"/>
            <a:ext cx="4470167"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355343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4ABBF7-11C2-4C2F-97EA-93D510DCE2BF}"/>
              </a:ext>
            </a:extLst>
          </p:cNvPr>
          <p:cNvSpPr>
            <a:spLocks noGrp="1"/>
          </p:cNvSpPr>
          <p:nvPr>
            <p:ph type="ctrTitle"/>
          </p:nvPr>
        </p:nvSpPr>
        <p:spPr>
          <a:xfrm>
            <a:off x="1524000" y="1712672"/>
            <a:ext cx="9144000" cy="2387600"/>
          </a:xfrm>
        </p:spPr>
        <p:txBody>
          <a:bodyPr/>
          <a:lstStyle/>
          <a:p>
            <a:r>
              <a:rPr lang="en-US" dirty="0"/>
              <a:t>Health Care</a:t>
            </a:r>
          </a:p>
        </p:txBody>
      </p:sp>
      <p:sp>
        <p:nvSpPr>
          <p:cNvPr id="5" name="Slide Number Placeholder 4">
            <a:extLst>
              <a:ext uri="{FF2B5EF4-FFF2-40B4-BE49-F238E27FC236}">
                <a16:creationId xmlns:a16="http://schemas.microsoft.com/office/drawing/2014/main" id="{E7BD9DA9-3AE5-4074-811D-AA11785AB6E0}"/>
              </a:ext>
            </a:extLst>
          </p:cNvPr>
          <p:cNvSpPr>
            <a:spLocks noGrp="1"/>
          </p:cNvSpPr>
          <p:nvPr>
            <p:ph type="sldNum" sz="quarter" idx="12"/>
          </p:nvPr>
        </p:nvSpPr>
        <p:spPr/>
        <p:txBody>
          <a:bodyPr/>
          <a:lstStyle/>
          <a:p>
            <a:fld id="{AF660CDA-B73B-4A92-A543-666FA80A6082}" type="slidenum">
              <a:rPr lang="en-US" smtClean="0"/>
              <a:t>31</a:t>
            </a:fld>
            <a:endParaRPr lang="en-US"/>
          </a:p>
        </p:txBody>
      </p:sp>
    </p:spTree>
    <p:extLst>
      <p:ext uri="{BB962C8B-B14F-4D97-AF65-F5344CB8AC3E}">
        <p14:creationId xmlns:p14="http://schemas.microsoft.com/office/powerpoint/2010/main" val="410540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41E9A4-A3C3-4313-90B2-392F9F116083}"/>
              </a:ext>
            </a:extLst>
          </p:cNvPr>
          <p:cNvSpPr>
            <a:spLocks noGrp="1"/>
          </p:cNvSpPr>
          <p:nvPr>
            <p:ph type="sldNum" sz="quarter" idx="12"/>
          </p:nvPr>
        </p:nvSpPr>
        <p:spPr/>
        <p:txBody>
          <a:bodyPr/>
          <a:lstStyle/>
          <a:p>
            <a:fld id="{AF660CDA-B73B-4A92-A543-666FA80A6082}" type="slidenum">
              <a:rPr lang="en-US" smtClean="0"/>
              <a:t>32</a:t>
            </a:fld>
            <a:endParaRPr lang="en-US"/>
          </a:p>
        </p:txBody>
      </p:sp>
      <p:sp>
        <p:nvSpPr>
          <p:cNvPr id="7" name="TextBox 6">
            <a:extLst>
              <a:ext uri="{FF2B5EF4-FFF2-40B4-BE49-F238E27FC236}">
                <a16:creationId xmlns:a16="http://schemas.microsoft.com/office/drawing/2014/main" id="{17EB7A3D-532F-476B-99E2-6278BA68AC2D}"/>
              </a:ext>
            </a:extLst>
          </p:cNvPr>
          <p:cNvSpPr txBox="1"/>
          <p:nvPr/>
        </p:nvSpPr>
        <p:spPr>
          <a:xfrm>
            <a:off x="86790" y="6385023"/>
            <a:ext cx="5223397" cy="307777"/>
          </a:xfrm>
          <a:prstGeom prst="rect">
            <a:avLst/>
          </a:prstGeom>
          <a:noFill/>
        </p:spPr>
        <p:txBody>
          <a:bodyPr wrap="square" rtlCol="0">
            <a:spAutoFit/>
          </a:bodyPr>
          <a:lstStyle/>
          <a:p>
            <a:r>
              <a:rPr lang="en-US" sz="1400" dirty="0"/>
              <a:t>2014-2016 Michigan Behavioral Risk Factor Survey, MDHHS</a:t>
            </a:r>
          </a:p>
        </p:txBody>
      </p:sp>
      <p:grpSp>
        <p:nvGrpSpPr>
          <p:cNvPr id="8" name="Group 7">
            <a:extLst>
              <a:ext uri="{FF2B5EF4-FFF2-40B4-BE49-F238E27FC236}">
                <a16:creationId xmlns:a16="http://schemas.microsoft.com/office/drawing/2014/main" id="{D7C58558-5D2E-4616-ADA4-BB1FCE679762}"/>
              </a:ext>
            </a:extLst>
          </p:cNvPr>
          <p:cNvGrpSpPr>
            <a:grpSpLocks/>
          </p:cNvGrpSpPr>
          <p:nvPr/>
        </p:nvGrpSpPr>
        <p:grpSpPr bwMode="auto">
          <a:xfrm>
            <a:off x="9782175" y="4147200"/>
            <a:ext cx="2099494" cy="1015663"/>
            <a:chOff x="5867400" y="3886592"/>
            <a:chExt cx="2324440" cy="1018165"/>
          </a:xfrm>
        </p:grpSpPr>
        <p:cxnSp>
          <p:nvCxnSpPr>
            <p:cNvPr id="9" name="Straight Arrow Connector 8">
              <a:extLst>
                <a:ext uri="{FF2B5EF4-FFF2-40B4-BE49-F238E27FC236}">
                  <a16:creationId xmlns:a16="http://schemas.microsoft.com/office/drawing/2014/main" id="{EE4B90F3-7C53-4774-A3FC-149679DDC8FD}"/>
                </a:ext>
              </a:extLst>
            </p:cNvPr>
            <p:cNvCxnSpPr/>
            <p:nvPr/>
          </p:nvCxnSpPr>
          <p:spPr>
            <a:xfrm flipH="1">
              <a:off x="5867400" y="4071196"/>
              <a:ext cx="49564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12AE3BC5-727B-4ED1-9358-9CEEF36773F4}"/>
                </a:ext>
              </a:extLst>
            </p:cNvPr>
            <p:cNvSpPr txBox="1">
              <a:spLocks noChangeArrowheads="1"/>
            </p:cNvSpPr>
            <p:nvPr/>
          </p:nvSpPr>
          <p:spPr bwMode="auto">
            <a:xfrm>
              <a:off x="6363040" y="3886592"/>
              <a:ext cx="1828800" cy="101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13.3%</a:t>
              </a:r>
            </a:p>
          </p:txBody>
        </p:sp>
      </p:grpSp>
      <p:sp>
        <p:nvSpPr>
          <p:cNvPr id="4" name="Title 3">
            <a:extLst>
              <a:ext uri="{FF2B5EF4-FFF2-40B4-BE49-F238E27FC236}">
                <a16:creationId xmlns:a16="http://schemas.microsoft.com/office/drawing/2014/main" id="{6D9FC281-7361-4E39-A732-B3E969F932A9}"/>
              </a:ext>
            </a:extLst>
          </p:cNvPr>
          <p:cNvSpPr>
            <a:spLocks noGrp="1"/>
          </p:cNvSpPr>
          <p:nvPr>
            <p:ph type="title"/>
          </p:nvPr>
        </p:nvSpPr>
        <p:spPr>
          <a:xfrm>
            <a:off x="517237" y="365125"/>
            <a:ext cx="11194472" cy="1325563"/>
          </a:xfrm>
        </p:spPr>
        <p:txBody>
          <a:bodyPr>
            <a:normAutofit/>
          </a:bodyPr>
          <a:lstStyle/>
          <a:p>
            <a:pPr algn="ctr"/>
            <a:r>
              <a:rPr lang="en-US" sz="3600" b="1" dirty="0"/>
              <a:t>No Health Care Coverage Among 18-64 Year Olds,</a:t>
            </a:r>
            <a:br>
              <a:rPr lang="en-US" sz="3600" b="1" dirty="0"/>
            </a:br>
            <a:r>
              <a:rPr lang="en-US" sz="3600" b="1" dirty="0"/>
              <a:t>age-adjusted, Michigan 2014-2016</a:t>
            </a:r>
          </a:p>
        </p:txBody>
      </p:sp>
      <p:graphicFrame>
        <p:nvGraphicFramePr>
          <p:cNvPr id="13" name="Content Placeholder 12">
            <a:extLst>
              <a:ext uri="{FF2B5EF4-FFF2-40B4-BE49-F238E27FC236}">
                <a16:creationId xmlns:a16="http://schemas.microsoft.com/office/drawing/2014/main" id="{7508982F-E700-4C63-B956-6C73ED5390E4}"/>
              </a:ext>
            </a:extLst>
          </p:cNvPr>
          <p:cNvGraphicFramePr>
            <a:graphicFrameLocks noGrp="1"/>
          </p:cNvGraphicFramePr>
          <p:nvPr>
            <p:ph idx="1"/>
            <p:extLst>
              <p:ext uri="{D42A27DB-BD31-4B8C-83A1-F6EECF244321}">
                <p14:modId xmlns:p14="http://schemas.microsoft.com/office/powerpoint/2010/main" val="1984261653"/>
              </p:ext>
            </p:extLst>
          </p:nvPr>
        </p:nvGraphicFramePr>
        <p:xfrm>
          <a:off x="838200" y="1825625"/>
          <a:ext cx="8943975"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76AFA615-E323-4C0E-8CAB-A0713596CD8A}"/>
              </a:ext>
            </a:extLst>
          </p:cNvPr>
          <p:cNvCxnSpPr>
            <a:cxnSpLocks/>
          </p:cNvCxnSpPr>
          <p:nvPr/>
        </p:nvCxnSpPr>
        <p:spPr>
          <a:xfrm>
            <a:off x="1342952" y="4319960"/>
            <a:ext cx="82074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09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7BFB-8D31-462E-AC4F-CEDC9665E6E0}"/>
              </a:ext>
            </a:extLst>
          </p:cNvPr>
          <p:cNvSpPr>
            <a:spLocks noGrp="1"/>
          </p:cNvSpPr>
          <p:nvPr>
            <p:ph type="title"/>
          </p:nvPr>
        </p:nvSpPr>
        <p:spPr/>
        <p:txBody>
          <a:bodyPr>
            <a:normAutofit/>
          </a:bodyPr>
          <a:lstStyle/>
          <a:p>
            <a:pPr algn="ctr"/>
            <a:r>
              <a:rPr lang="en-US" sz="3600" b="1" dirty="0"/>
              <a:t>No Health Care Access in Past 12 Months due to Cost, age-adjusted, Michigan 2014-2016</a:t>
            </a:r>
          </a:p>
        </p:txBody>
      </p:sp>
      <p:sp>
        <p:nvSpPr>
          <p:cNvPr id="5" name="Slide Number Placeholder 4">
            <a:extLst>
              <a:ext uri="{FF2B5EF4-FFF2-40B4-BE49-F238E27FC236}">
                <a16:creationId xmlns:a16="http://schemas.microsoft.com/office/drawing/2014/main" id="{A49374D4-96F7-4F23-8530-5F6971B53ACD}"/>
              </a:ext>
            </a:extLst>
          </p:cNvPr>
          <p:cNvSpPr>
            <a:spLocks noGrp="1"/>
          </p:cNvSpPr>
          <p:nvPr>
            <p:ph type="sldNum" sz="quarter" idx="12"/>
          </p:nvPr>
        </p:nvSpPr>
        <p:spPr/>
        <p:txBody>
          <a:bodyPr/>
          <a:lstStyle/>
          <a:p>
            <a:fld id="{AF660CDA-B73B-4A92-A543-666FA80A6082}" type="slidenum">
              <a:rPr lang="en-US" smtClean="0"/>
              <a:t>33</a:t>
            </a:fld>
            <a:endParaRPr lang="en-US"/>
          </a:p>
        </p:txBody>
      </p:sp>
      <p:graphicFrame>
        <p:nvGraphicFramePr>
          <p:cNvPr id="6" name="Content Placeholder 9" descr="Across the state of Michigan, 14.1% of residents responded to the Michigan Behavioral Risk Factor Survey as not having health care access in past 12 months due to cost. The rates across racial/ethnic groups is as follows: 12.9% of Non-hispanic whites, 17.2% of Non-hispanic blacks, 12.8% of Non-Hispanic Asian/Pacific Islanders, 17.3% of Non-Hispanic American Indian/Alaskan Native, 18.1% of Non-Hispanic Arabs, 20.4% of Hispanics, and 19.9% of Non-hispanic other. " title="No Health Care Access in Past 12 Months due to Cost, Michigan 2014 -2016">
            <a:extLst>
              <a:ext uri="{FF2B5EF4-FFF2-40B4-BE49-F238E27FC236}">
                <a16:creationId xmlns:a16="http://schemas.microsoft.com/office/drawing/2014/main" id="{886D1152-CB0E-4752-A872-D6502CE274FE}"/>
              </a:ext>
            </a:extLst>
          </p:cNvPr>
          <p:cNvGraphicFramePr>
            <a:graphicFrameLocks noGrp="1"/>
          </p:cNvGraphicFramePr>
          <p:nvPr>
            <p:ph idx="1"/>
            <p:extLst>
              <p:ext uri="{D42A27DB-BD31-4B8C-83A1-F6EECF244321}">
                <p14:modId xmlns:p14="http://schemas.microsoft.com/office/powerpoint/2010/main" val="1886354703"/>
              </p:ext>
            </p:extLst>
          </p:nvPr>
        </p:nvGraphicFramePr>
        <p:xfrm>
          <a:off x="838201" y="1840375"/>
          <a:ext cx="8386822" cy="425948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2EFCBD0B-B423-4701-B515-A53E86DC1174}"/>
              </a:ext>
            </a:extLst>
          </p:cNvPr>
          <p:cNvGrpSpPr>
            <a:grpSpLocks/>
          </p:cNvGrpSpPr>
          <p:nvPr/>
        </p:nvGrpSpPr>
        <p:grpSpPr bwMode="auto">
          <a:xfrm>
            <a:off x="9750847" y="3501342"/>
            <a:ext cx="1602952" cy="1015663"/>
            <a:chOff x="5867400" y="3886592"/>
            <a:chExt cx="2581687" cy="799731"/>
          </a:xfrm>
        </p:grpSpPr>
        <p:cxnSp>
          <p:nvCxnSpPr>
            <p:cNvPr id="8" name="Straight Arrow Connector 7">
              <a:extLst>
                <a:ext uri="{FF2B5EF4-FFF2-40B4-BE49-F238E27FC236}">
                  <a16:creationId xmlns:a16="http://schemas.microsoft.com/office/drawing/2014/main" id="{75877319-060B-45C0-8D7B-AD47A9F9F7A7}"/>
                </a:ext>
              </a:extLst>
            </p:cNvPr>
            <p:cNvCxnSpPr/>
            <p:nvPr/>
          </p:nvCxnSpPr>
          <p:spPr>
            <a:xfrm flipH="1">
              <a:off x="5867400" y="4071377"/>
              <a:ext cx="49485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077C387E-9C5D-44E6-8428-7ED45DF31701}"/>
                </a:ext>
              </a:extLst>
            </p:cNvPr>
            <p:cNvSpPr txBox="1">
              <a:spLocks noChangeArrowheads="1"/>
            </p:cNvSpPr>
            <p:nvPr/>
          </p:nvSpPr>
          <p:spPr bwMode="auto">
            <a:xfrm>
              <a:off x="6400799" y="3886592"/>
              <a:ext cx="2048288" cy="79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14.1%</a:t>
              </a:r>
            </a:p>
          </p:txBody>
        </p:sp>
      </p:grpSp>
      <p:sp>
        <p:nvSpPr>
          <p:cNvPr id="10" name="TextBox 9">
            <a:extLst>
              <a:ext uri="{FF2B5EF4-FFF2-40B4-BE49-F238E27FC236}">
                <a16:creationId xmlns:a16="http://schemas.microsoft.com/office/drawing/2014/main" id="{DB03E20D-2919-4E3F-B99E-44618F09C915}"/>
              </a:ext>
            </a:extLst>
          </p:cNvPr>
          <p:cNvSpPr txBox="1"/>
          <p:nvPr/>
        </p:nvSpPr>
        <p:spPr>
          <a:xfrm>
            <a:off x="138778" y="6385023"/>
            <a:ext cx="5135185" cy="307777"/>
          </a:xfrm>
          <a:prstGeom prst="rect">
            <a:avLst/>
          </a:prstGeom>
          <a:noFill/>
        </p:spPr>
        <p:txBody>
          <a:bodyPr wrap="square" rtlCol="0">
            <a:spAutoFit/>
          </a:bodyPr>
          <a:lstStyle/>
          <a:p>
            <a:r>
              <a:rPr lang="en-US" sz="1400" dirty="0"/>
              <a:t>2014-2016 Michigan Behavioral Risk Factor Survey, MDHHS</a:t>
            </a:r>
          </a:p>
        </p:txBody>
      </p:sp>
    </p:spTree>
    <p:extLst>
      <p:ext uri="{BB962C8B-B14F-4D97-AF65-F5344CB8AC3E}">
        <p14:creationId xmlns:p14="http://schemas.microsoft.com/office/powerpoint/2010/main" val="3139734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BA54-A8D8-4C96-838C-8950478E6B3C}"/>
              </a:ext>
            </a:extLst>
          </p:cNvPr>
          <p:cNvSpPr>
            <a:spLocks noGrp="1"/>
          </p:cNvSpPr>
          <p:nvPr>
            <p:ph type="title"/>
          </p:nvPr>
        </p:nvSpPr>
        <p:spPr/>
        <p:txBody>
          <a:bodyPr>
            <a:normAutofit/>
          </a:bodyPr>
          <a:lstStyle/>
          <a:p>
            <a:pPr algn="ctr"/>
            <a:r>
              <a:rPr lang="en-US" sz="3600" b="1" dirty="0"/>
              <a:t>No Routine Check-Up in Past Year, age-adjusted, Michigan 2014-2016</a:t>
            </a:r>
          </a:p>
        </p:txBody>
      </p:sp>
      <p:sp>
        <p:nvSpPr>
          <p:cNvPr id="5" name="Slide Number Placeholder 4">
            <a:extLst>
              <a:ext uri="{FF2B5EF4-FFF2-40B4-BE49-F238E27FC236}">
                <a16:creationId xmlns:a16="http://schemas.microsoft.com/office/drawing/2014/main" id="{1F57C765-322A-44C4-A845-5C2CC175BEC4}"/>
              </a:ext>
            </a:extLst>
          </p:cNvPr>
          <p:cNvSpPr>
            <a:spLocks noGrp="1"/>
          </p:cNvSpPr>
          <p:nvPr>
            <p:ph type="sldNum" sz="quarter" idx="12"/>
          </p:nvPr>
        </p:nvSpPr>
        <p:spPr/>
        <p:txBody>
          <a:bodyPr/>
          <a:lstStyle/>
          <a:p>
            <a:fld id="{AF660CDA-B73B-4A92-A543-666FA80A6082}" type="slidenum">
              <a:rPr lang="en-US" smtClean="0"/>
              <a:t>34</a:t>
            </a:fld>
            <a:endParaRPr lang="en-US"/>
          </a:p>
        </p:txBody>
      </p:sp>
      <p:graphicFrame>
        <p:nvGraphicFramePr>
          <p:cNvPr id="6" name="Content Placeholder 5" descr="Across the state of Michigan, 29.5% of residents responded to the Michigan Behavioral Risk Factor Survey as not having a routine check-up in past year. The rates across racial/ethnic groups is as follows: 31.5% of Non-hispanic whites, 20.6% of Non-hispanic blacks, 24.7% of Non-Hispanic Asian/Pacific Islanders, 28.9% of Non-Hispanic American Indian/Alaskan Native, 27.1% of Non-Hispanic Arabs, 28.3% of Hispanics, and 30.9% of Non-hispanic other. " title="No Routine Check-Up in Past Year, Michigan 2014 - 2016">
            <a:extLst>
              <a:ext uri="{FF2B5EF4-FFF2-40B4-BE49-F238E27FC236}">
                <a16:creationId xmlns:a16="http://schemas.microsoft.com/office/drawing/2014/main" id="{216108C9-A8CD-488B-AF5C-0F6FE8CAF177}"/>
              </a:ext>
            </a:extLst>
          </p:cNvPr>
          <p:cNvGraphicFramePr>
            <a:graphicFrameLocks noGrp="1"/>
          </p:cNvGraphicFramePr>
          <p:nvPr>
            <p:ph idx="1"/>
            <p:extLst>
              <p:ext uri="{D42A27DB-BD31-4B8C-83A1-F6EECF244321}">
                <p14:modId xmlns:p14="http://schemas.microsoft.com/office/powerpoint/2010/main" val="2321702805"/>
              </p:ext>
            </p:extLst>
          </p:nvPr>
        </p:nvGraphicFramePr>
        <p:xfrm>
          <a:off x="838198" y="1851948"/>
          <a:ext cx="8398399" cy="42734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C9D8842-591E-4482-A15E-FED213FA3F63}"/>
              </a:ext>
            </a:extLst>
          </p:cNvPr>
          <p:cNvSpPr txBox="1"/>
          <p:nvPr/>
        </p:nvSpPr>
        <p:spPr>
          <a:xfrm>
            <a:off x="101832" y="6385541"/>
            <a:ext cx="4534821" cy="307777"/>
          </a:xfrm>
          <a:prstGeom prst="rect">
            <a:avLst/>
          </a:prstGeom>
          <a:noFill/>
        </p:spPr>
        <p:txBody>
          <a:bodyPr wrap="square" rtlCol="0">
            <a:spAutoFit/>
          </a:bodyPr>
          <a:lstStyle/>
          <a:p>
            <a:r>
              <a:rPr lang="en-US" sz="1400" dirty="0"/>
              <a:t>2014-2016 Michigan Behavioral Risk Factor Survey, MDHHS</a:t>
            </a:r>
          </a:p>
        </p:txBody>
      </p:sp>
      <p:grpSp>
        <p:nvGrpSpPr>
          <p:cNvPr id="8" name="Group 7">
            <a:extLst>
              <a:ext uri="{FF2B5EF4-FFF2-40B4-BE49-F238E27FC236}">
                <a16:creationId xmlns:a16="http://schemas.microsoft.com/office/drawing/2014/main" id="{92564854-C678-4B32-A21A-F69B71D96767}"/>
              </a:ext>
            </a:extLst>
          </p:cNvPr>
          <p:cNvGrpSpPr>
            <a:grpSpLocks/>
          </p:cNvGrpSpPr>
          <p:nvPr/>
        </p:nvGrpSpPr>
        <p:grpSpPr bwMode="auto">
          <a:xfrm>
            <a:off x="9625313" y="2701726"/>
            <a:ext cx="1624577" cy="1015663"/>
            <a:chOff x="5867400" y="3886592"/>
            <a:chExt cx="2362200" cy="1019164"/>
          </a:xfrm>
        </p:grpSpPr>
        <p:cxnSp>
          <p:nvCxnSpPr>
            <p:cNvPr id="9" name="Straight Arrow Connector 8">
              <a:extLst>
                <a:ext uri="{FF2B5EF4-FFF2-40B4-BE49-F238E27FC236}">
                  <a16:creationId xmlns:a16="http://schemas.microsoft.com/office/drawing/2014/main" id="{333B91C8-1FCE-4F9A-AA13-757511B5C79B}"/>
                </a:ext>
              </a:extLst>
            </p:cNvPr>
            <p:cNvCxnSpPr/>
            <p:nvPr/>
          </p:nvCxnSpPr>
          <p:spPr>
            <a:xfrm flipH="1">
              <a:off x="5867400" y="4071377"/>
              <a:ext cx="494860"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7E451A16-ADE9-43B4-AEAE-78B44653F819}"/>
                </a:ext>
              </a:extLst>
            </p:cNvPr>
            <p:cNvSpPr txBox="1">
              <a:spLocks noChangeArrowheads="1"/>
            </p:cNvSpPr>
            <p:nvPr/>
          </p:nvSpPr>
          <p:spPr bwMode="auto">
            <a:xfrm>
              <a:off x="6400800" y="3886592"/>
              <a:ext cx="1828800" cy="101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29.5%</a:t>
              </a:r>
            </a:p>
          </p:txBody>
        </p:sp>
      </p:grpSp>
    </p:spTree>
    <p:extLst>
      <p:ext uri="{BB962C8B-B14F-4D97-AF65-F5344CB8AC3E}">
        <p14:creationId xmlns:p14="http://schemas.microsoft.com/office/powerpoint/2010/main" val="1557268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1D20-CEA8-4BB1-88B8-C78EFC25ADC5}"/>
              </a:ext>
            </a:extLst>
          </p:cNvPr>
          <p:cNvSpPr>
            <a:spLocks noGrp="1"/>
          </p:cNvSpPr>
          <p:nvPr>
            <p:ph type="title"/>
          </p:nvPr>
        </p:nvSpPr>
        <p:spPr/>
        <p:txBody>
          <a:bodyPr>
            <a:normAutofit/>
          </a:bodyPr>
          <a:lstStyle/>
          <a:p>
            <a:pPr algn="ctr"/>
            <a:r>
              <a:rPr lang="en-US" sz="3600" b="1" dirty="0"/>
              <a:t>No Dental Visit in Past Year, age-adjusted, </a:t>
            </a:r>
            <a:br>
              <a:rPr lang="en-US" sz="3600" b="1" dirty="0"/>
            </a:br>
            <a:r>
              <a:rPr lang="en-US" sz="3600" b="1" dirty="0"/>
              <a:t>Michigan 2014-2016</a:t>
            </a:r>
          </a:p>
        </p:txBody>
      </p:sp>
      <p:sp>
        <p:nvSpPr>
          <p:cNvPr id="5" name="Slide Number Placeholder 4">
            <a:extLst>
              <a:ext uri="{FF2B5EF4-FFF2-40B4-BE49-F238E27FC236}">
                <a16:creationId xmlns:a16="http://schemas.microsoft.com/office/drawing/2014/main" id="{80510C83-02D7-4218-96AB-9429ACB0B895}"/>
              </a:ext>
            </a:extLst>
          </p:cNvPr>
          <p:cNvSpPr>
            <a:spLocks noGrp="1"/>
          </p:cNvSpPr>
          <p:nvPr>
            <p:ph type="sldNum" sz="quarter" idx="12"/>
          </p:nvPr>
        </p:nvSpPr>
        <p:spPr/>
        <p:txBody>
          <a:bodyPr/>
          <a:lstStyle/>
          <a:p>
            <a:fld id="{AF660CDA-B73B-4A92-A543-666FA80A6082}" type="slidenum">
              <a:rPr lang="en-US" smtClean="0"/>
              <a:t>35</a:t>
            </a:fld>
            <a:endParaRPr lang="en-US"/>
          </a:p>
        </p:txBody>
      </p:sp>
      <p:graphicFrame>
        <p:nvGraphicFramePr>
          <p:cNvPr id="6" name="Content Placeholder 5" descr="Across the state of Michigan, 31.3% of residents responded to the Michigan Behavioral Risk Factor Survey as not having dental visit in past year. The rates across racial/ethnic groups is as follows: 29.3% of Non-hispanic whites, 41.1% of Non-hispanic blacks, 21.9% of Non-Hispanic Asian/Pacific Islanders, 40.7% of Non-Hispanic American Indian/Alaskan Native, 32.3% of Non-Hispanic Arabs, 34.7% of Hispanics, and 40.7% of Non-hispanic other. " title="No Dental Visit in Past Year, Michigan 2014 - 2016">
            <a:extLst>
              <a:ext uri="{FF2B5EF4-FFF2-40B4-BE49-F238E27FC236}">
                <a16:creationId xmlns:a16="http://schemas.microsoft.com/office/drawing/2014/main" id="{9EA568DC-88B8-4DF6-8852-9BA3DB876773}"/>
              </a:ext>
            </a:extLst>
          </p:cNvPr>
          <p:cNvGraphicFramePr>
            <a:graphicFrameLocks noGrp="1"/>
          </p:cNvGraphicFramePr>
          <p:nvPr>
            <p:ph idx="1"/>
            <p:extLst>
              <p:ext uri="{D42A27DB-BD31-4B8C-83A1-F6EECF244321}">
                <p14:modId xmlns:p14="http://schemas.microsoft.com/office/powerpoint/2010/main" val="1619639591"/>
              </p:ext>
            </p:extLst>
          </p:nvPr>
        </p:nvGraphicFramePr>
        <p:xfrm>
          <a:off x="838200" y="1886673"/>
          <a:ext cx="8456272" cy="41900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51BAD93-A229-4A2C-84D0-EAB6681342AB}"/>
              </a:ext>
            </a:extLst>
          </p:cNvPr>
          <p:cNvSpPr txBox="1"/>
          <p:nvPr/>
        </p:nvSpPr>
        <p:spPr>
          <a:xfrm>
            <a:off x="101833" y="6385023"/>
            <a:ext cx="4544058" cy="307777"/>
          </a:xfrm>
          <a:prstGeom prst="rect">
            <a:avLst/>
          </a:prstGeom>
          <a:noFill/>
        </p:spPr>
        <p:txBody>
          <a:bodyPr wrap="square" rtlCol="0">
            <a:spAutoFit/>
          </a:bodyPr>
          <a:lstStyle/>
          <a:p>
            <a:r>
              <a:rPr lang="en-US" sz="1400" dirty="0"/>
              <a:t>2014-2016 Michigan Behavioral Risk Factor Survey, MDHHS</a:t>
            </a:r>
          </a:p>
        </p:txBody>
      </p:sp>
      <p:sp>
        <p:nvSpPr>
          <p:cNvPr id="8" name="TextBox 10">
            <a:extLst>
              <a:ext uri="{FF2B5EF4-FFF2-40B4-BE49-F238E27FC236}">
                <a16:creationId xmlns:a16="http://schemas.microsoft.com/office/drawing/2014/main" id="{E60D8F68-0AF1-415E-BB3C-D092BF60C666}"/>
              </a:ext>
            </a:extLst>
          </p:cNvPr>
          <p:cNvSpPr txBox="1">
            <a:spLocks noChangeArrowheads="1"/>
          </p:cNvSpPr>
          <p:nvPr/>
        </p:nvSpPr>
        <p:spPr bwMode="auto">
          <a:xfrm>
            <a:off x="10296525" y="2843213"/>
            <a:ext cx="12581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a:latin typeface="+mj-lt"/>
              </a:rPr>
              <a:t>All Race/ Ethnicities</a:t>
            </a:r>
          </a:p>
          <a:p>
            <a:pPr algn="ctr">
              <a:spcBef>
                <a:spcPct val="0"/>
              </a:spcBef>
              <a:buFontTx/>
              <a:buNone/>
            </a:pPr>
            <a:r>
              <a:rPr lang="en-US" altLang="en-US" sz="2000" dirty="0">
                <a:latin typeface="+mj-lt"/>
              </a:rPr>
              <a:t>= 31.3%</a:t>
            </a:r>
          </a:p>
        </p:txBody>
      </p:sp>
      <p:cxnSp>
        <p:nvCxnSpPr>
          <p:cNvPr id="9" name="Straight Arrow Connector 8">
            <a:extLst>
              <a:ext uri="{FF2B5EF4-FFF2-40B4-BE49-F238E27FC236}">
                <a16:creationId xmlns:a16="http://schemas.microsoft.com/office/drawing/2014/main" id="{2A22BE7A-65D4-4E1B-B3D5-C3CFCFCF029B}"/>
              </a:ext>
            </a:extLst>
          </p:cNvPr>
          <p:cNvCxnSpPr>
            <a:cxnSpLocks/>
          </p:cNvCxnSpPr>
          <p:nvPr/>
        </p:nvCxnSpPr>
        <p:spPr>
          <a:xfrm flipH="1">
            <a:off x="9831728" y="3197156"/>
            <a:ext cx="39354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41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BD2C8-2FDE-4770-BD0D-22E46C216A3E}"/>
              </a:ext>
            </a:extLst>
          </p:cNvPr>
          <p:cNvSpPr>
            <a:spLocks noGrp="1"/>
          </p:cNvSpPr>
          <p:nvPr>
            <p:ph type="ctrTitle"/>
          </p:nvPr>
        </p:nvSpPr>
        <p:spPr>
          <a:xfrm>
            <a:off x="1524000" y="1469603"/>
            <a:ext cx="9144000" cy="2387600"/>
          </a:xfrm>
        </p:spPr>
        <p:txBody>
          <a:bodyPr/>
          <a:lstStyle/>
          <a:p>
            <a:r>
              <a:rPr lang="en-US" dirty="0"/>
              <a:t>Chronic Disease</a:t>
            </a:r>
          </a:p>
        </p:txBody>
      </p:sp>
      <p:sp>
        <p:nvSpPr>
          <p:cNvPr id="5" name="Slide Number Placeholder 4">
            <a:extLst>
              <a:ext uri="{FF2B5EF4-FFF2-40B4-BE49-F238E27FC236}">
                <a16:creationId xmlns:a16="http://schemas.microsoft.com/office/drawing/2014/main" id="{A8F0C70D-E8A9-4623-A18B-FCA5B62534C9}"/>
              </a:ext>
            </a:extLst>
          </p:cNvPr>
          <p:cNvSpPr>
            <a:spLocks noGrp="1"/>
          </p:cNvSpPr>
          <p:nvPr>
            <p:ph type="sldNum" sz="quarter" idx="12"/>
          </p:nvPr>
        </p:nvSpPr>
        <p:spPr/>
        <p:txBody>
          <a:bodyPr/>
          <a:lstStyle/>
          <a:p>
            <a:fld id="{AF660CDA-B73B-4A92-A543-666FA80A6082}" type="slidenum">
              <a:rPr lang="en-US" smtClean="0"/>
              <a:t>36</a:t>
            </a:fld>
            <a:endParaRPr lang="en-US"/>
          </a:p>
        </p:txBody>
      </p:sp>
    </p:spTree>
    <p:extLst>
      <p:ext uri="{BB962C8B-B14F-4D97-AF65-F5344CB8AC3E}">
        <p14:creationId xmlns:p14="http://schemas.microsoft.com/office/powerpoint/2010/main" val="39982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E364-1CBC-4881-ACE4-F05199331ABC}"/>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Asthma, age-adjusted, Michigan 2014-2016</a:t>
            </a:r>
          </a:p>
        </p:txBody>
      </p:sp>
      <p:sp>
        <p:nvSpPr>
          <p:cNvPr id="5" name="Slide Number Placeholder 4">
            <a:extLst>
              <a:ext uri="{FF2B5EF4-FFF2-40B4-BE49-F238E27FC236}">
                <a16:creationId xmlns:a16="http://schemas.microsoft.com/office/drawing/2014/main" id="{53701231-909C-4E81-A96B-5040D9B9116D}"/>
              </a:ext>
            </a:extLst>
          </p:cNvPr>
          <p:cNvSpPr>
            <a:spLocks noGrp="1"/>
          </p:cNvSpPr>
          <p:nvPr>
            <p:ph type="sldNum" sz="quarter" idx="12"/>
          </p:nvPr>
        </p:nvSpPr>
        <p:spPr/>
        <p:txBody>
          <a:bodyPr/>
          <a:lstStyle/>
          <a:p>
            <a:fld id="{AF660CDA-B73B-4A92-A543-666FA80A6082}" type="slidenum">
              <a:rPr lang="en-US" smtClean="0"/>
              <a:t>37</a:t>
            </a:fld>
            <a:endParaRPr lang="en-US" dirty="0"/>
          </a:p>
        </p:txBody>
      </p:sp>
      <p:graphicFrame>
        <p:nvGraphicFramePr>
          <p:cNvPr id="6" name="Content Placeholder 5" descr="16.0% of Michigan residents that responded to the Michigan Behavioral Risk Factor Survey have been told that they have asthma. The rates across racial/ethnic groups is as follows: 15.8% of Non-hispanic whites, 18.7% of Non-hispanic blacks, 5.7% of Non-Hispanic Asian/Pacific Islanders, 24.1% of Non-Hispanic American Indian/Alaskan Native, 11.8% of Non-Hispanic Arabs, 15.1% of Hispanics, and 24.1% of Non-hispanic other. " title="Percentage of Respondents ever been diagnosed with Asthma, Michigan 2014 - 2016">
            <a:extLst>
              <a:ext uri="{FF2B5EF4-FFF2-40B4-BE49-F238E27FC236}">
                <a16:creationId xmlns:a16="http://schemas.microsoft.com/office/drawing/2014/main" id="{C588CB06-9F04-4269-8EE5-8FD1E590A834}"/>
              </a:ext>
            </a:extLst>
          </p:cNvPr>
          <p:cNvGraphicFramePr>
            <a:graphicFrameLocks noGrp="1"/>
          </p:cNvGraphicFramePr>
          <p:nvPr>
            <p:ph idx="1"/>
            <p:extLst>
              <p:ext uri="{D42A27DB-BD31-4B8C-83A1-F6EECF244321}">
                <p14:modId xmlns:p14="http://schemas.microsoft.com/office/powerpoint/2010/main" val="3991482233"/>
              </p:ext>
            </p:extLst>
          </p:nvPr>
        </p:nvGraphicFramePr>
        <p:xfrm>
          <a:off x="838200" y="1707206"/>
          <a:ext cx="8479420" cy="425948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7">
            <a:extLst>
              <a:ext uri="{FF2B5EF4-FFF2-40B4-BE49-F238E27FC236}">
                <a16:creationId xmlns:a16="http://schemas.microsoft.com/office/drawing/2014/main" id="{BD23833B-BA1E-4452-BAA9-3CAD04C7630C}"/>
              </a:ext>
            </a:extLst>
          </p:cNvPr>
          <p:cNvGrpSpPr>
            <a:grpSpLocks/>
          </p:cNvGrpSpPr>
          <p:nvPr/>
        </p:nvGrpSpPr>
        <p:grpSpPr bwMode="auto">
          <a:xfrm>
            <a:off x="9982199" y="3559538"/>
            <a:ext cx="1655619" cy="1015663"/>
            <a:chOff x="5867400" y="3886592"/>
            <a:chExt cx="2362200" cy="1019164"/>
          </a:xfrm>
        </p:grpSpPr>
        <p:cxnSp>
          <p:nvCxnSpPr>
            <p:cNvPr id="8" name="Straight Arrow Connector 7">
              <a:extLst>
                <a:ext uri="{FF2B5EF4-FFF2-40B4-BE49-F238E27FC236}">
                  <a16:creationId xmlns:a16="http://schemas.microsoft.com/office/drawing/2014/main" id="{810E5D40-D063-44B6-AF20-065C05441449}"/>
                </a:ext>
              </a:extLst>
            </p:cNvPr>
            <p:cNvCxnSpPr/>
            <p:nvPr/>
          </p:nvCxnSpPr>
          <p:spPr>
            <a:xfrm flipH="1">
              <a:off x="5867400" y="4071377"/>
              <a:ext cx="4948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44FFEA1A-1ED4-4DDD-A1EA-E57527A634B6}"/>
                </a:ext>
              </a:extLst>
            </p:cNvPr>
            <p:cNvSpPr txBox="1">
              <a:spLocks noChangeArrowheads="1"/>
            </p:cNvSpPr>
            <p:nvPr/>
          </p:nvSpPr>
          <p:spPr bwMode="auto">
            <a:xfrm>
              <a:off x="6400799" y="3886592"/>
              <a:ext cx="1828801" cy="101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16.0%</a:t>
              </a:r>
            </a:p>
          </p:txBody>
        </p:sp>
      </p:grpSp>
      <p:sp>
        <p:nvSpPr>
          <p:cNvPr id="10" name="TextBox 9">
            <a:extLst>
              <a:ext uri="{FF2B5EF4-FFF2-40B4-BE49-F238E27FC236}">
                <a16:creationId xmlns:a16="http://schemas.microsoft.com/office/drawing/2014/main" id="{7F30956B-38DF-4C2B-94DB-9B57ED42D903}"/>
              </a:ext>
            </a:extLst>
          </p:cNvPr>
          <p:cNvSpPr txBox="1"/>
          <p:nvPr/>
        </p:nvSpPr>
        <p:spPr>
          <a:xfrm>
            <a:off x="92596" y="6413698"/>
            <a:ext cx="4525585" cy="307777"/>
          </a:xfrm>
          <a:prstGeom prst="rect">
            <a:avLst/>
          </a:prstGeom>
          <a:noFill/>
        </p:spPr>
        <p:txBody>
          <a:bodyPr wrap="square" rtlCol="0">
            <a:spAutoFit/>
          </a:bodyPr>
          <a:lstStyle/>
          <a:p>
            <a:r>
              <a:rPr lang="en-US" sz="1400" dirty="0"/>
              <a:t>2014-2016 Michigan Behavioral Risk Factor Survey, MDHHS</a:t>
            </a:r>
          </a:p>
        </p:txBody>
      </p:sp>
      <p:sp>
        <p:nvSpPr>
          <p:cNvPr id="3" name="TextBox 2">
            <a:extLst>
              <a:ext uri="{FF2B5EF4-FFF2-40B4-BE49-F238E27FC236}">
                <a16:creationId xmlns:a16="http://schemas.microsoft.com/office/drawing/2014/main" id="{FE74369F-CE14-4421-9B9B-17CE851FFDF0}"/>
              </a:ext>
            </a:extLst>
          </p:cNvPr>
          <p:cNvSpPr txBox="1"/>
          <p:nvPr/>
        </p:nvSpPr>
        <p:spPr>
          <a:xfrm>
            <a:off x="1274725" y="5844709"/>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3184625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95D3-07B3-4069-B767-E1DB5EA6CCAD}"/>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Diabetes, age-adjusted, Michigan 2014-2016</a:t>
            </a:r>
          </a:p>
        </p:txBody>
      </p:sp>
      <p:sp>
        <p:nvSpPr>
          <p:cNvPr id="5" name="Slide Number Placeholder 4">
            <a:extLst>
              <a:ext uri="{FF2B5EF4-FFF2-40B4-BE49-F238E27FC236}">
                <a16:creationId xmlns:a16="http://schemas.microsoft.com/office/drawing/2014/main" id="{69938EC1-1B54-484F-BA48-4F178DC339D6}"/>
              </a:ext>
            </a:extLst>
          </p:cNvPr>
          <p:cNvSpPr>
            <a:spLocks noGrp="1"/>
          </p:cNvSpPr>
          <p:nvPr>
            <p:ph type="sldNum" sz="quarter" idx="12"/>
          </p:nvPr>
        </p:nvSpPr>
        <p:spPr/>
        <p:txBody>
          <a:bodyPr/>
          <a:lstStyle/>
          <a:p>
            <a:fld id="{AF660CDA-B73B-4A92-A543-666FA80A6082}" type="slidenum">
              <a:rPr lang="en-US" smtClean="0"/>
              <a:t>38</a:t>
            </a:fld>
            <a:endParaRPr lang="en-US"/>
          </a:p>
        </p:txBody>
      </p:sp>
      <p:graphicFrame>
        <p:nvGraphicFramePr>
          <p:cNvPr id="6" name="Content Placeholder 5" descr="9.4% of Michigan residents that responded to the Michigan Behavioral Risk Factor Survey have been told that they have diabetes. The rates across racial/ethnic groups is as follows: 8.6% of Non-hispanic whites, 12.6% of Non-hispanic blacks, 12.3% of Non-Hispanic Asian/Pacific Islanders, 12.2% of Non-Hispanic American Indian/Alaskan Native, 12.4% of Non-Hispanic Arabs, 13.0% of Hispanics, and 12.3% of Non-hispanic other. " title="Percentage of Respondents Ever Been Diagnosed with Diabetes, Michigan 2014 - 2016">
            <a:extLst>
              <a:ext uri="{FF2B5EF4-FFF2-40B4-BE49-F238E27FC236}">
                <a16:creationId xmlns:a16="http://schemas.microsoft.com/office/drawing/2014/main" id="{2C6F6101-5164-4EAB-AEC7-2879D12B1825}"/>
              </a:ext>
            </a:extLst>
          </p:cNvPr>
          <p:cNvGraphicFramePr>
            <a:graphicFrameLocks noGrp="1"/>
          </p:cNvGraphicFramePr>
          <p:nvPr>
            <p:ph idx="1"/>
            <p:extLst>
              <p:ext uri="{D42A27DB-BD31-4B8C-83A1-F6EECF244321}">
                <p14:modId xmlns:p14="http://schemas.microsoft.com/office/powerpoint/2010/main" val="1349151046"/>
              </p:ext>
            </p:extLst>
          </p:nvPr>
        </p:nvGraphicFramePr>
        <p:xfrm>
          <a:off x="838199" y="1840375"/>
          <a:ext cx="8363674" cy="4247907"/>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93FD27D2-382A-4F61-A99A-92379161E55B}"/>
              </a:ext>
            </a:extLst>
          </p:cNvPr>
          <p:cNvGrpSpPr>
            <a:grpSpLocks/>
          </p:cNvGrpSpPr>
          <p:nvPr/>
        </p:nvGrpSpPr>
        <p:grpSpPr bwMode="auto">
          <a:xfrm>
            <a:off x="9764209" y="3574830"/>
            <a:ext cx="1679645" cy="1323439"/>
            <a:chOff x="5867400" y="3886592"/>
            <a:chExt cx="2362200" cy="1328006"/>
          </a:xfrm>
        </p:grpSpPr>
        <p:cxnSp>
          <p:nvCxnSpPr>
            <p:cNvPr id="8" name="Straight Arrow Connector 7">
              <a:extLst>
                <a:ext uri="{FF2B5EF4-FFF2-40B4-BE49-F238E27FC236}">
                  <a16:creationId xmlns:a16="http://schemas.microsoft.com/office/drawing/2014/main" id="{684100F8-CFED-45FC-99B3-9A4B8A0B8280}"/>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5342A847-2A2A-4625-9B15-F153E2778314}"/>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9.4%</a:t>
              </a:r>
            </a:p>
          </p:txBody>
        </p:sp>
      </p:grpSp>
      <p:sp>
        <p:nvSpPr>
          <p:cNvPr id="10" name="TextBox 9">
            <a:extLst>
              <a:ext uri="{FF2B5EF4-FFF2-40B4-BE49-F238E27FC236}">
                <a16:creationId xmlns:a16="http://schemas.microsoft.com/office/drawing/2014/main" id="{B74CB889-FCE2-45D2-8EE4-9188070FB6D3}"/>
              </a:ext>
            </a:extLst>
          </p:cNvPr>
          <p:cNvSpPr txBox="1"/>
          <p:nvPr/>
        </p:nvSpPr>
        <p:spPr>
          <a:xfrm>
            <a:off x="83361" y="6382472"/>
            <a:ext cx="4811912" cy="307777"/>
          </a:xfrm>
          <a:prstGeom prst="rect">
            <a:avLst/>
          </a:prstGeom>
          <a:noFill/>
        </p:spPr>
        <p:txBody>
          <a:bodyPr wrap="square" rtlCol="0">
            <a:spAutoFit/>
          </a:bodyPr>
          <a:lstStyle/>
          <a:p>
            <a:r>
              <a:rPr lang="en-US" sz="1400" dirty="0"/>
              <a:t>2014-2016 Michigan Behavioral Risk Factor Survey, MDHHS</a:t>
            </a:r>
          </a:p>
        </p:txBody>
      </p:sp>
      <p:sp>
        <p:nvSpPr>
          <p:cNvPr id="14" name="TextBox 13">
            <a:extLst>
              <a:ext uri="{FF2B5EF4-FFF2-40B4-BE49-F238E27FC236}">
                <a16:creationId xmlns:a16="http://schemas.microsoft.com/office/drawing/2014/main" id="{727D016E-DCF6-43E8-9A1A-BDC12D36097A}"/>
              </a:ext>
            </a:extLst>
          </p:cNvPr>
          <p:cNvSpPr txBox="1"/>
          <p:nvPr/>
        </p:nvSpPr>
        <p:spPr>
          <a:xfrm>
            <a:off x="1265489" y="5945317"/>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1869613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88E7-FF05-485E-9BA7-6246831A1F0E}"/>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Cancer, age-adjusted, Michigan 2014-2016</a:t>
            </a:r>
          </a:p>
        </p:txBody>
      </p:sp>
      <p:sp>
        <p:nvSpPr>
          <p:cNvPr id="5" name="Slide Number Placeholder 4">
            <a:extLst>
              <a:ext uri="{FF2B5EF4-FFF2-40B4-BE49-F238E27FC236}">
                <a16:creationId xmlns:a16="http://schemas.microsoft.com/office/drawing/2014/main" id="{E94992F2-5A23-4A7E-BF66-81F65F7949A5}"/>
              </a:ext>
            </a:extLst>
          </p:cNvPr>
          <p:cNvSpPr>
            <a:spLocks noGrp="1"/>
          </p:cNvSpPr>
          <p:nvPr>
            <p:ph type="sldNum" sz="quarter" idx="12"/>
          </p:nvPr>
        </p:nvSpPr>
        <p:spPr/>
        <p:txBody>
          <a:bodyPr/>
          <a:lstStyle/>
          <a:p>
            <a:fld id="{AF660CDA-B73B-4A92-A543-666FA80A6082}" type="slidenum">
              <a:rPr lang="en-US" smtClean="0"/>
              <a:t>39</a:t>
            </a:fld>
            <a:endParaRPr lang="en-US"/>
          </a:p>
        </p:txBody>
      </p:sp>
      <p:graphicFrame>
        <p:nvGraphicFramePr>
          <p:cNvPr id="6" name="Content Placeholder 9" descr="10.7% of Michigan residents that responded to the Michigan Behavioral Risk Factor Survey have been told that they have diabetes. The rates across racial/ethnic groups is as follows: 11.5% of Non-hispanic whites, 6.6% of Non-hispanic blacks, 4.7% of Non-Hispanic Asian/Pacific Islanders, 11.5% of Non-Hispanic American Indian/Alaskan Native, 9.0% of Non-Hispanic Arabs, 5.4% of Hispanics, and 11.6% of Non-hispanic other. " title="Percentage of Respondents Ever Been Diagnosed With Cancer, Michigan 2014 - 2016">
            <a:extLst>
              <a:ext uri="{FF2B5EF4-FFF2-40B4-BE49-F238E27FC236}">
                <a16:creationId xmlns:a16="http://schemas.microsoft.com/office/drawing/2014/main" id="{1975DC68-2BEF-44F9-B8ED-6982F7A3E0B0}"/>
              </a:ext>
            </a:extLst>
          </p:cNvPr>
          <p:cNvGraphicFramePr>
            <a:graphicFrameLocks noGrp="1"/>
          </p:cNvGraphicFramePr>
          <p:nvPr>
            <p:ph idx="1"/>
            <p:extLst>
              <p:ext uri="{D42A27DB-BD31-4B8C-83A1-F6EECF244321}">
                <p14:modId xmlns:p14="http://schemas.microsoft.com/office/powerpoint/2010/main" val="681201892"/>
              </p:ext>
            </p:extLst>
          </p:nvPr>
        </p:nvGraphicFramePr>
        <p:xfrm>
          <a:off x="838201" y="1828800"/>
          <a:ext cx="8433122" cy="43481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6188F06D-F9E0-4464-99ED-84D893EE65FF}"/>
              </a:ext>
            </a:extLst>
          </p:cNvPr>
          <p:cNvGrpSpPr>
            <a:grpSpLocks/>
          </p:cNvGrpSpPr>
          <p:nvPr/>
        </p:nvGrpSpPr>
        <p:grpSpPr bwMode="auto">
          <a:xfrm>
            <a:off x="9929089" y="3429000"/>
            <a:ext cx="1634837" cy="1323439"/>
            <a:chOff x="5867400" y="3886592"/>
            <a:chExt cx="2362200" cy="1328006"/>
          </a:xfrm>
        </p:grpSpPr>
        <p:cxnSp>
          <p:nvCxnSpPr>
            <p:cNvPr id="8" name="Straight Arrow Connector 7">
              <a:extLst>
                <a:ext uri="{FF2B5EF4-FFF2-40B4-BE49-F238E27FC236}">
                  <a16:creationId xmlns:a16="http://schemas.microsoft.com/office/drawing/2014/main" id="{70AC9D17-B61F-4F7E-925F-94A32039DF5F}"/>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E6CE5AA9-4B23-4754-A9EB-7E14CA37E419}"/>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10.7%</a:t>
              </a:r>
            </a:p>
          </p:txBody>
        </p:sp>
      </p:grpSp>
      <p:sp>
        <p:nvSpPr>
          <p:cNvPr id="10" name="TextBox 9">
            <a:extLst>
              <a:ext uri="{FF2B5EF4-FFF2-40B4-BE49-F238E27FC236}">
                <a16:creationId xmlns:a16="http://schemas.microsoft.com/office/drawing/2014/main" id="{F185D520-4196-4787-8FD1-62E159176F97}"/>
              </a:ext>
            </a:extLst>
          </p:cNvPr>
          <p:cNvSpPr txBox="1"/>
          <p:nvPr/>
        </p:nvSpPr>
        <p:spPr>
          <a:xfrm>
            <a:off x="92596" y="6385023"/>
            <a:ext cx="5597003" cy="307777"/>
          </a:xfrm>
          <a:prstGeom prst="rect">
            <a:avLst/>
          </a:prstGeom>
          <a:noFill/>
        </p:spPr>
        <p:txBody>
          <a:bodyPr wrap="square" rtlCol="0">
            <a:spAutoFit/>
          </a:bodyPr>
          <a:lstStyle/>
          <a:p>
            <a:r>
              <a:rPr lang="en-US" sz="1400" dirty="0"/>
              <a:t>2014-2016 Michigan Behavioral Risk Factor Survey, MDHHS</a:t>
            </a:r>
          </a:p>
        </p:txBody>
      </p:sp>
      <p:sp>
        <p:nvSpPr>
          <p:cNvPr id="13" name="TextBox 12">
            <a:extLst>
              <a:ext uri="{FF2B5EF4-FFF2-40B4-BE49-F238E27FC236}">
                <a16:creationId xmlns:a16="http://schemas.microsoft.com/office/drawing/2014/main" id="{187A0D8F-4BBE-49D2-8DAF-25F1151A60C5}"/>
              </a:ext>
            </a:extLst>
          </p:cNvPr>
          <p:cNvSpPr txBox="1"/>
          <p:nvPr/>
        </p:nvSpPr>
        <p:spPr>
          <a:xfrm>
            <a:off x="1154653" y="6038462"/>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41829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D173-A7D5-4F92-9313-8FEBB6A74E6A}"/>
              </a:ext>
            </a:extLst>
          </p:cNvPr>
          <p:cNvSpPr>
            <a:spLocks noGrp="1"/>
          </p:cNvSpPr>
          <p:nvPr>
            <p:ph type="title"/>
          </p:nvPr>
        </p:nvSpPr>
        <p:spPr/>
        <p:txBody>
          <a:bodyPr>
            <a:normAutofit/>
          </a:bodyPr>
          <a:lstStyle/>
          <a:p>
            <a:pPr algn="ctr"/>
            <a:r>
              <a:rPr lang="en-US" sz="3600" b="1" dirty="0"/>
              <a:t>American Community Survey </a:t>
            </a:r>
            <a:br>
              <a:rPr lang="en-US" sz="3600" b="1" dirty="0"/>
            </a:br>
            <a:r>
              <a:rPr lang="en-US" sz="3600" b="1" dirty="0"/>
              <a:t>Racial/Ethnic and Ancestry Key</a:t>
            </a:r>
          </a:p>
        </p:txBody>
      </p:sp>
      <p:sp>
        <p:nvSpPr>
          <p:cNvPr id="3" name="Content Placeholder 2">
            <a:extLst>
              <a:ext uri="{FF2B5EF4-FFF2-40B4-BE49-F238E27FC236}">
                <a16:creationId xmlns:a16="http://schemas.microsoft.com/office/drawing/2014/main" id="{FA59E8D8-6DE8-4D5C-A2CC-C8B6E348A3FC}"/>
              </a:ext>
            </a:extLst>
          </p:cNvPr>
          <p:cNvSpPr>
            <a:spLocks noGrp="1"/>
          </p:cNvSpPr>
          <p:nvPr>
            <p:ph idx="1"/>
          </p:nvPr>
        </p:nvSpPr>
        <p:spPr/>
        <p:txBody>
          <a:bodyPr>
            <a:normAutofit fontScale="92500" lnSpcReduction="10000"/>
          </a:bodyPr>
          <a:lstStyle/>
          <a:p>
            <a:r>
              <a:rPr lang="en-US" sz="2400" dirty="0"/>
              <a:t>White alone, not Hispanic or Latino</a:t>
            </a:r>
          </a:p>
          <a:p>
            <a:r>
              <a:rPr lang="en-US" sz="2400" dirty="0"/>
              <a:t>Black alone, not Hispanic or Latino</a:t>
            </a:r>
          </a:p>
          <a:p>
            <a:r>
              <a:rPr lang="en-US" sz="2400" dirty="0"/>
              <a:t>Asian alone, not Hispanic or Latino</a:t>
            </a:r>
          </a:p>
          <a:p>
            <a:r>
              <a:rPr lang="en-US" sz="2400" dirty="0"/>
              <a:t>American Indian and Alaska Native alone or in combination with one or more other races*</a:t>
            </a:r>
          </a:p>
          <a:p>
            <a:r>
              <a:rPr lang="en-US" sz="2400" dirty="0"/>
              <a:t>Arab (all groups)*</a:t>
            </a:r>
          </a:p>
          <a:p>
            <a:r>
              <a:rPr lang="en-US" sz="2400" dirty="0"/>
              <a:t>Hispanic or Latino (of any race)</a:t>
            </a:r>
          </a:p>
          <a:p>
            <a:r>
              <a:rPr lang="en-US" sz="2400" dirty="0"/>
              <a:t>Some other race alone, not Hispanic or Latino</a:t>
            </a:r>
          </a:p>
          <a:p>
            <a:pPr marL="0" indent="0">
              <a:buNone/>
            </a:pPr>
            <a:r>
              <a:rPr lang="en-US" sz="2000" dirty="0"/>
              <a:t>*Includes both Hispanic and non-Hispanic </a:t>
            </a:r>
          </a:p>
          <a:p>
            <a:pPr marL="0" indent="0">
              <a:buNone/>
            </a:pPr>
            <a:endParaRPr lang="en-US" sz="2000" dirty="0"/>
          </a:p>
          <a:p>
            <a:pPr marL="0" indent="0">
              <a:buNone/>
            </a:pPr>
            <a:r>
              <a:rPr lang="en-US" sz="2000" dirty="0"/>
              <a:t>Hispanic is an ethnicity, not a race. Persons of Hispanic ethnicity can be of any race. Persons with the same ethnicity share a common cultural and/or geographic background.</a:t>
            </a:r>
          </a:p>
          <a:p>
            <a:pPr marL="0" indent="0">
              <a:buNone/>
            </a:pPr>
            <a:endParaRPr lang="en-US" sz="2000" dirty="0"/>
          </a:p>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21D0D7B7-8C28-403E-A1CD-6FBA49047712}"/>
              </a:ext>
            </a:extLst>
          </p:cNvPr>
          <p:cNvSpPr>
            <a:spLocks noGrp="1"/>
          </p:cNvSpPr>
          <p:nvPr>
            <p:ph type="sldNum" sz="quarter" idx="12"/>
          </p:nvPr>
        </p:nvSpPr>
        <p:spPr/>
        <p:txBody>
          <a:bodyPr/>
          <a:lstStyle/>
          <a:p>
            <a:fld id="{AF660CDA-B73B-4A92-A543-666FA80A6082}" type="slidenum">
              <a:rPr lang="en-US" smtClean="0"/>
              <a:t>4</a:t>
            </a:fld>
            <a:endParaRPr lang="en-US" dirty="0"/>
          </a:p>
        </p:txBody>
      </p:sp>
      <p:sp>
        <p:nvSpPr>
          <p:cNvPr id="6" name="TextBox 5">
            <a:extLst>
              <a:ext uri="{FF2B5EF4-FFF2-40B4-BE49-F238E27FC236}">
                <a16:creationId xmlns:a16="http://schemas.microsoft.com/office/drawing/2014/main" id="{845C24CC-1D9E-488B-A65C-76E383ED237B}"/>
              </a:ext>
            </a:extLst>
          </p:cNvPr>
          <p:cNvSpPr txBox="1"/>
          <p:nvPr/>
        </p:nvSpPr>
        <p:spPr>
          <a:xfrm>
            <a:off x="48227" y="6385023"/>
            <a:ext cx="3761773" cy="307777"/>
          </a:xfrm>
          <a:prstGeom prst="rect">
            <a:avLst/>
          </a:prstGeom>
          <a:noFill/>
        </p:spPr>
        <p:txBody>
          <a:bodyPr wrap="square" rtlCol="0">
            <a:spAutoFit/>
          </a:bodyPr>
          <a:lstStyle/>
          <a:p>
            <a:r>
              <a:rPr lang="en-US" sz="1400" dirty="0"/>
              <a:t>American Community Survey, U.S. Census Bureau</a:t>
            </a:r>
          </a:p>
        </p:txBody>
      </p:sp>
    </p:spTree>
    <p:extLst>
      <p:ext uri="{BB962C8B-B14F-4D97-AF65-F5344CB8AC3E}">
        <p14:creationId xmlns:p14="http://schemas.microsoft.com/office/powerpoint/2010/main" val="406991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4882-60B7-43AB-9C98-BA4A09963D1E}"/>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Chronic Obstructive Pulmonary Disease, </a:t>
            </a:r>
            <a:br>
              <a:rPr lang="en-US" sz="3600" b="1" dirty="0"/>
            </a:br>
            <a:r>
              <a:rPr lang="en-US" sz="3600" b="1" dirty="0"/>
              <a:t>age-adjusted, Michigan 2014-2016</a:t>
            </a:r>
          </a:p>
        </p:txBody>
      </p:sp>
      <p:sp>
        <p:nvSpPr>
          <p:cNvPr id="5" name="Slide Number Placeholder 4">
            <a:extLst>
              <a:ext uri="{FF2B5EF4-FFF2-40B4-BE49-F238E27FC236}">
                <a16:creationId xmlns:a16="http://schemas.microsoft.com/office/drawing/2014/main" id="{0443251C-88C4-451A-83EA-B572EA73D1D5}"/>
              </a:ext>
            </a:extLst>
          </p:cNvPr>
          <p:cNvSpPr>
            <a:spLocks noGrp="1"/>
          </p:cNvSpPr>
          <p:nvPr>
            <p:ph type="sldNum" sz="quarter" idx="12"/>
          </p:nvPr>
        </p:nvSpPr>
        <p:spPr/>
        <p:txBody>
          <a:bodyPr/>
          <a:lstStyle/>
          <a:p>
            <a:fld id="{AF660CDA-B73B-4A92-A543-666FA80A6082}" type="slidenum">
              <a:rPr lang="en-US" smtClean="0"/>
              <a:t>40</a:t>
            </a:fld>
            <a:endParaRPr lang="en-US"/>
          </a:p>
        </p:txBody>
      </p:sp>
      <p:graphicFrame>
        <p:nvGraphicFramePr>
          <p:cNvPr id="6" name="Content Placeholder 11" descr="7.7% of Michigan residents that responded to the Michigan Behavioral Risk Factor Survey have been told that they have chronic obstructive pulmonary disease. The rates across racial/ethnic groups is as follows: 7.2% of Non-hispanic whites, 10.2% of Non-hispanic blacks, 14.4% of Non-Hispanic American Indian/Alaskan Native, 4.9% of Non-Hispanic Arabs, 4.3% of Hispanics, and 15.7% of Non-hispanic other. " title="Percentage of Respondents Ever Been Diagnosed with COPD, Michigan 2014 - 2016">
            <a:extLst>
              <a:ext uri="{FF2B5EF4-FFF2-40B4-BE49-F238E27FC236}">
                <a16:creationId xmlns:a16="http://schemas.microsoft.com/office/drawing/2014/main" id="{4158E645-3830-4CB3-B900-8589841936FA}"/>
              </a:ext>
            </a:extLst>
          </p:cNvPr>
          <p:cNvGraphicFramePr>
            <a:graphicFrameLocks noGrp="1"/>
          </p:cNvGraphicFramePr>
          <p:nvPr>
            <p:ph idx="1"/>
            <p:extLst>
              <p:ext uri="{D42A27DB-BD31-4B8C-83A1-F6EECF244321}">
                <p14:modId xmlns:p14="http://schemas.microsoft.com/office/powerpoint/2010/main" val="2412989937"/>
              </p:ext>
            </p:extLst>
          </p:nvPr>
        </p:nvGraphicFramePr>
        <p:xfrm>
          <a:off x="838201" y="1828800"/>
          <a:ext cx="8583592" cy="415531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2F289A27-95AE-43B6-B72F-B83250C65A65}"/>
              </a:ext>
            </a:extLst>
          </p:cNvPr>
          <p:cNvGrpSpPr>
            <a:grpSpLocks/>
          </p:cNvGrpSpPr>
          <p:nvPr/>
        </p:nvGrpSpPr>
        <p:grpSpPr bwMode="auto">
          <a:xfrm>
            <a:off x="9878026" y="4010627"/>
            <a:ext cx="1695137" cy="1323439"/>
            <a:chOff x="5867400" y="3886592"/>
            <a:chExt cx="2362200" cy="1328006"/>
          </a:xfrm>
        </p:grpSpPr>
        <p:cxnSp>
          <p:nvCxnSpPr>
            <p:cNvPr id="8" name="Straight Arrow Connector 7">
              <a:extLst>
                <a:ext uri="{FF2B5EF4-FFF2-40B4-BE49-F238E27FC236}">
                  <a16:creationId xmlns:a16="http://schemas.microsoft.com/office/drawing/2014/main" id="{C6A209ED-4852-49E2-9936-0577D22FE0F2}"/>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04327B08-262B-4CD1-9162-3229736EA841}"/>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=7.7%</a:t>
              </a:r>
            </a:p>
          </p:txBody>
        </p:sp>
      </p:grpSp>
      <p:sp>
        <p:nvSpPr>
          <p:cNvPr id="10" name="TextBox 9">
            <a:extLst>
              <a:ext uri="{FF2B5EF4-FFF2-40B4-BE49-F238E27FC236}">
                <a16:creationId xmlns:a16="http://schemas.microsoft.com/office/drawing/2014/main" id="{AF2B980B-7131-4762-87D8-BE97A3AC001B}"/>
              </a:ext>
            </a:extLst>
          </p:cNvPr>
          <p:cNvSpPr txBox="1"/>
          <p:nvPr/>
        </p:nvSpPr>
        <p:spPr>
          <a:xfrm>
            <a:off x="101833" y="6385023"/>
            <a:ext cx="4701076" cy="307777"/>
          </a:xfrm>
          <a:prstGeom prst="rect">
            <a:avLst/>
          </a:prstGeom>
          <a:noFill/>
        </p:spPr>
        <p:txBody>
          <a:bodyPr wrap="square" rtlCol="0">
            <a:spAutoFit/>
          </a:bodyPr>
          <a:lstStyle/>
          <a:p>
            <a:r>
              <a:rPr lang="en-US" sz="1400" dirty="0"/>
              <a:t>2014-2016 Michigan Behavioral Risk Factor Survey, MDHHS</a:t>
            </a:r>
          </a:p>
        </p:txBody>
      </p:sp>
      <p:sp>
        <p:nvSpPr>
          <p:cNvPr id="13" name="TextBox 12">
            <a:extLst>
              <a:ext uri="{FF2B5EF4-FFF2-40B4-BE49-F238E27FC236}">
                <a16:creationId xmlns:a16="http://schemas.microsoft.com/office/drawing/2014/main" id="{F6B7F1B4-81A9-4095-8E9D-790A37519593}"/>
              </a:ext>
            </a:extLst>
          </p:cNvPr>
          <p:cNvSpPr txBox="1"/>
          <p:nvPr/>
        </p:nvSpPr>
        <p:spPr>
          <a:xfrm>
            <a:off x="1279187" y="5845225"/>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645810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FCF5-7E2E-4C9F-890C-AFB04A003309}"/>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Arthritis, age-adjusted, Michigan 2014-2016</a:t>
            </a:r>
          </a:p>
        </p:txBody>
      </p:sp>
      <p:sp>
        <p:nvSpPr>
          <p:cNvPr id="5" name="Slide Number Placeholder 4">
            <a:extLst>
              <a:ext uri="{FF2B5EF4-FFF2-40B4-BE49-F238E27FC236}">
                <a16:creationId xmlns:a16="http://schemas.microsoft.com/office/drawing/2014/main" id="{5593FFEA-95A3-4D39-8B79-A659E532793C}"/>
              </a:ext>
            </a:extLst>
          </p:cNvPr>
          <p:cNvSpPr>
            <a:spLocks noGrp="1"/>
          </p:cNvSpPr>
          <p:nvPr>
            <p:ph type="sldNum" sz="quarter" idx="12"/>
          </p:nvPr>
        </p:nvSpPr>
        <p:spPr/>
        <p:txBody>
          <a:bodyPr/>
          <a:lstStyle/>
          <a:p>
            <a:fld id="{AF660CDA-B73B-4A92-A543-666FA80A6082}" type="slidenum">
              <a:rPr lang="en-US" smtClean="0"/>
              <a:t>41</a:t>
            </a:fld>
            <a:endParaRPr lang="en-US"/>
          </a:p>
        </p:txBody>
      </p:sp>
      <p:graphicFrame>
        <p:nvGraphicFramePr>
          <p:cNvPr id="6" name="Content Placeholder 9" descr="28.2% of Michigan residents that responded to the Michigan Behavioral Risk Factor Survey have been told that they have arthritis. The rates across racial/ethnic groups is as follows: 28.4% of Non-hispanic whites, 28.6% of Non-hispanic blacks, 15.8% of Non-Hispanic Asian/Pacific Islanders, 34.2% of Non-Hispanic American Indian/Alaskan Native, 23.9% of Non-Hispanic Arabs, 27.9% of Hispanics, and 35.9% of Non-hispanic other. " title="Percentage of Respondents Ever Been Diagnosed with Arthritis, Michigan 2014 - 2016">
            <a:extLst>
              <a:ext uri="{FF2B5EF4-FFF2-40B4-BE49-F238E27FC236}">
                <a16:creationId xmlns:a16="http://schemas.microsoft.com/office/drawing/2014/main" id="{65E3C69F-7CA7-4B94-B94F-28198043B87B}"/>
              </a:ext>
            </a:extLst>
          </p:cNvPr>
          <p:cNvGraphicFramePr>
            <a:graphicFrameLocks noGrp="1"/>
          </p:cNvGraphicFramePr>
          <p:nvPr>
            <p:ph idx="1"/>
            <p:extLst>
              <p:ext uri="{D42A27DB-BD31-4B8C-83A1-F6EECF244321}">
                <p14:modId xmlns:p14="http://schemas.microsoft.com/office/powerpoint/2010/main" val="2499070105"/>
              </p:ext>
            </p:extLst>
          </p:nvPr>
        </p:nvGraphicFramePr>
        <p:xfrm>
          <a:off x="838200" y="1828800"/>
          <a:ext cx="8479420" cy="419003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56FC0D74-D90F-46EC-8B98-1DC06128ACE0}"/>
              </a:ext>
            </a:extLst>
          </p:cNvPr>
          <p:cNvGrpSpPr>
            <a:grpSpLocks/>
          </p:cNvGrpSpPr>
          <p:nvPr/>
        </p:nvGrpSpPr>
        <p:grpSpPr bwMode="auto">
          <a:xfrm>
            <a:off x="9905999" y="3022922"/>
            <a:ext cx="1704109" cy="1323439"/>
            <a:chOff x="5867400" y="3886592"/>
            <a:chExt cx="2362200" cy="1328006"/>
          </a:xfrm>
        </p:grpSpPr>
        <p:cxnSp>
          <p:nvCxnSpPr>
            <p:cNvPr id="8" name="Straight Arrow Connector 7">
              <a:extLst>
                <a:ext uri="{FF2B5EF4-FFF2-40B4-BE49-F238E27FC236}">
                  <a16:creationId xmlns:a16="http://schemas.microsoft.com/office/drawing/2014/main" id="{88778A3D-D0F6-4357-9BEE-060BD808FD5F}"/>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3DED8CB7-36CD-4397-81BE-ED068C239384}"/>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28.2%</a:t>
              </a:r>
            </a:p>
          </p:txBody>
        </p:sp>
      </p:grpSp>
      <p:sp>
        <p:nvSpPr>
          <p:cNvPr id="10" name="TextBox 9">
            <a:extLst>
              <a:ext uri="{FF2B5EF4-FFF2-40B4-BE49-F238E27FC236}">
                <a16:creationId xmlns:a16="http://schemas.microsoft.com/office/drawing/2014/main" id="{CF294792-9EED-4988-961C-D6D684B41AB9}"/>
              </a:ext>
            </a:extLst>
          </p:cNvPr>
          <p:cNvSpPr txBox="1"/>
          <p:nvPr/>
        </p:nvSpPr>
        <p:spPr>
          <a:xfrm>
            <a:off x="83361" y="6382472"/>
            <a:ext cx="4710312" cy="307777"/>
          </a:xfrm>
          <a:prstGeom prst="rect">
            <a:avLst/>
          </a:prstGeom>
          <a:noFill/>
        </p:spPr>
        <p:txBody>
          <a:bodyPr wrap="square" rtlCol="0">
            <a:spAutoFit/>
          </a:bodyPr>
          <a:lstStyle/>
          <a:p>
            <a:r>
              <a:rPr lang="en-US" sz="1400" dirty="0"/>
              <a:t>2014-2016 Michigan Behavioral Risk Factor Survey, MDHHS</a:t>
            </a:r>
          </a:p>
        </p:txBody>
      </p:sp>
      <p:sp>
        <p:nvSpPr>
          <p:cNvPr id="13" name="TextBox 12">
            <a:extLst>
              <a:ext uri="{FF2B5EF4-FFF2-40B4-BE49-F238E27FC236}">
                <a16:creationId xmlns:a16="http://schemas.microsoft.com/office/drawing/2014/main" id="{4C9DEF4A-A927-4B10-8F9E-A4FF06B8CAE5}"/>
              </a:ext>
            </a:extLst>
          </p:cNvPr>
          <p:cNvSpPr txBox="1"/>
          <p:nvPr/>
        </p:nvSpPr>
        <p:spPr>
          <a:xfrm>
            <a:off x="1274725" y="5844709"/>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1138436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5AB4-2A1B-4EF6-ABE3-89528D9531CE}"/>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Cardiovascular Disease, age-adjusted, </a:t>
            </a:r>
            <a:br>
              <a:rPr lang="en-US" sz="3600" b="1" dirty="0"/>
            </a:br>
            <a:r>
              <a:rPr lang="en-US" sz="3600" b="1" dirty="0"/>
              <a:t>Michigan 2014-2016</a:t>
            </a:r>
          </a:p>
        </p:txBody>
      </p:sp>
      <p:sp>
        <p:nvSpPr>
          <p:cNvPr id="5" name="Slide Number Placeholder 4">
            <a:extLst>
              <a:ext uri="{FF2B5EF4-FFF2-40B4-BE49-F238E27FC236}">
                <a16:creationId xmlns:a16="http://schemas.microsoft.com/office/drawing/2014/main" id="{2270CF87-3EDD-4E2C-A70A-93F5635EA626}"/>
              </a:ext>
            </a:extLst>
          </p:cNvPr>
          <p:cNvSpPr>
            <a:spLocks noGrp="1"/>
          </p:cNvSpPr>
          <p:nvPr>
            <p:ph type="sldNum" sz="quarter" idx="12"/>
          </p:nvPr>
        </p:nvSpPr>
        <p:spPr/>
        <p:txBody>
          <a:bodyPr/>
          <a:lstStyle/>
          <a:p>
            <a:fld id="{AF660CDA-B73B-4A92-A543-666FA80A6082}" type="slidenum">
              <a:rPr lang="en-US" smtClean="0"/>
              <a:t>42</a:t>
            </a:fld>
            <a:endParaRPr lang="en-US"/>
          </a:p>
        </p:txBody>
      </p:sp>
      <p:graphicFrame>
        <p:nvGraphicFramePr>
          <p:cNvPr id="6" name="Content Placeholder 12" descr="8.4% of Michigan residents that responded to the Michigan Behavioral Risk Factor Survey have been told that they have cardiovascular disease. The rates across racial/ethnic groups is as follows: 8.2% of Non-hispanic whites, 9.3.% of Non-hispanic blacks, 4.4% of Non-Hispanic Asian/Pacific Islanders, 15.6% of Non-Hispanic American Indian/Alaskan Native, 10.1% of Non-Hispanic Arabs, 9.2% of Hispanics, and 12.4% of Non-hispanic other. " title="Percentage of Respondents Ever Been Diagnosed with Cardiovascular Disease, Michigan 2014 - 2016">
            <a:extLst>
              <a:ext uri="{FF2B5EF4-FFF2-40B4-BE49-F238E27FC236}">
                <a16:creationId xmlns:a16="http://schemas.microsoft.com/office/drawing/2014/main" id="{9EBF987A-2A21-4B90-B187-F4B9C6B47A6D}"/>
              </a:ext>
            </a:extLst>
          </p:cNvPr>
          <p:cNvGraphicFramePr>
            <a:graphicFrameLocks noGrp="1"/>
          </p:cNvGraphicFramePr>
          <p:nvPr>
            <p:ph idx="1"/>
            <p:extLst>
              <p:ext uri="{D42A27DB-BD31-4B8C-83A1-F6EECF244321}">
                <p14:modId xmlns:p14="http://schemas.microsoft.com/office/powerpoint/2010/main" val="3601674881"/>
              </p:ext>
            </p:extLst>
          </p:nvPr>
        </p:nvGraphicFramePr>
        <p:xfrm>
          <a:off x="838200" y="1805651"/>
          <a:ext cx="8398397" cy="417846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7">
            <a:extLst>
              <a:ext uri="{FF2B5EF4-FFF2-40B4-BE49-F238E27FC236}">
                <a16:creationId xmlns:a16="http://schemas.microsoft.com/office/drawing/2014/main" id="{8098FFD2-A01A-4806-B7DD-43BA33227271}"/>
              </a:ext>
            </a:extLst>
          </p:cNvPr>
          <p:cNvGrpSpPr>
            <a:grpSpLocks/>
          </p:cNvGrpSpPr>
          <p:nvPr/>
        </p:nvGrpSpPr>
        <p:grpSpPr bwMode="auto">
          <a:xfrm>
            <a:off x="9648462" y="3894882"/>
            <a:ext cx="1705337" cy="1323439"/>
            <a:chOff x="5867400" y="3886592"/>
            <a:chExt cx="2362200" cy="1328006"/>
          </a:xfrm>
        </p:grpSpPr>
        <p:cxnSp>
          <p:nvCxnSpPr>
            <p:cNvPr id="8" name="Straight Arrow Connector 7">
              <a:extLst>
                <a:ext uri="{FF2B5EF4-FFF2-40B4-BE49-F238E27FC236}">
                  <a16:creationId xmlns:a16="http://schemas.microsoft.com/office/drawing/2014/main" id="{B1C471EC-A469-40C8-A15B-858773435FD0}"/>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5461507B-F81C-4502-8487-754CFB1FD624}"/>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8.4%</a:t>
              </a:r>
            </a:p>
          </p:txBody>
        </p:sp>
      </p:grpSp>
      <p:sp>
        <p:nvSpPr>
          <p:cNvPr id="10" name="TextBox 9">
            <a:extLst>
              <a:ext uri="{FF2B5EF4-FFF2-40B4-BE49-F238E27FC236}">
                <a16:creationId xmlns:a16="http://schemas.microsoft.com/office/drawing/2014/main" id="{65BBABA3-8678-4005-B469-0893972BFD90}"/>
              </a:ext>
            </a:extLst>
          </p:cNvPr>
          <p:cNvSpPr txBox="1"/>
          <p:nvPr/>
        </p:nvSpPr>
        <p:spPr>
          <a:xfrm>
            <a:off x="101833" y="6356350"/>
            <a:ext cx="4617948" cy="307777"/>
          </a:xfrm>
          <a:prstGeom prst="rect">
            <a:avLst/>
          </a:prstGeom>
          <a:noFill/>
        </p:spPr>
        <p:txBody>
          <a:bodyPr wrap="square" rtlCol="0">
            <a:spAutoFit/>
          </a:bodyPr>
          <a:lstStyle/>
          <a:p>
            <a:r>
              <a:rPr lang="en-US" sz="1400" dirty="0"/>
              <a:t>2014-2016 Michigan Behavioral Risk Factor Survey, MDHHS</a:t>
            </a:r>
          </a:p>
        </p:txBody>
      </p:sp>
      <p:sp>
        <p:nvSpPr>
          <p:cNvPr id="13" name="TextBox 12">
            <a:extLst>
              <a:ext uri="{FF2B5EF4-FFF2-40B4-BE49-F238E27FC236}">
                <a16:creationId xmlns:a16="http://schemas.microsoft.com/office/drawing/2014/main" id="{98608B55-4F6C-49B7-8357-ABE293777AE9}"/>
              </a:ext>
            </a:extLst>
          </p:cNvPr>
          <p:cNvSpPr txBox="1"/>
          <p:nvPr/>
        </p:nvSpPr>
        <p:spPr>
          <a:xfrm>
            <a:off x="1274725" y="5844709"/>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1352978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D939-E821-4305-8E67-F18D1990B525}"/>
              </a:ext>
            </a:extLst>
          </p:cNvPr>
          <p:cNvSpPr>
            <a:spLocks noGrp="1"/>
          </p:cNvSpPr>
          <p:nvPr>
            <p:ph type="title"/>
          </p:nvPr>
        </p:nvSpPr>
        <p:spPr/>
        <p:txBody>
          <a:bodyPr>
            <a:normAutofit/>
          </a:bodyPr>
          <a:lstStyle/>
          <a:p>
            <a:pPr algn="ctr"/>
            <a:r>
              <a:rPr lang="en-US" sz="3600" b="1" dirty="0"/>
              <a:t>Ever </a:t>
            </a:r>
            <a:r>
              <a:rPr lang="en-US" sz="3600" b="1" dirty="0" err="1"/>
              <a:t>told</a:t>
            </a:r>
            <a:r>
              <a:rPr lang="en-US" sz="3600" b="1" baseline="30000" dirty="0" err="1"/>
              <a:t>a</a:t>
            </a:r>
            <a:r>
              <a:rPr lang="en-US" sz="3600" b="1" dirty="0"/>
              <a:t> Depression, age-adjusted, Michigan 2014-2016</a:t>
            </a:r>
          </a:p>
        </p:txBody>
      </p:sp>
      <p:sp>
        <p:nvSpPr>
          <p:cNvPr id="5" name="Slide Number Placeholder 4">
            <a:extLst>
              <a:ext uri="{FF2B5EF4-FFF2-40B4-BE49-F238E27FC236}">
                <a16:creationId xmlns:a16="http://schemas.microsoft.com/office/drawing/2014/main" id="{2ED1FA1D-DEDE-4F27-903B-35242B08D314}"/>
              </a:ext>
            </a:extLst>
          </p:cNvPr>
          <p:cNvSpPr>
            <a:spLocks noGrp="1"/>
          </p:cNvSpPr>
          <p:nvPr>
            <p:ph type="sldNum" sz="quarter" idx="12"/>
          </p:nvPr>
        </p:nvSpPr>
        <p:spPr/>
        <p:txBody>
          <a:bodyPr/>
          <a:lstStyle/>
          <a:p>
            <a:fld id="{AF660CDA-B73B-4A92-A543-666FA80A6082}" type="slidenum">
              <a:rPr lang="en-US" smtClean="0"/>
              <a:t>43</a:t>
            </a:fld>
            <a:endParaRPr lang="en-US"/>
          </a:p>
        </p:txBody>
      </p:sp>
      <p:graphicFrame>
        <p:nvGraphicFramePr>
          <p:cNvPr id="6" name="Content Placeholder 9" descr="21.0% of Michigan residents that responded to the Michigan Behavioral Risk Factor Survey have been told that they have depression. The rates across racial/ethnic groups is as follows: 21.7% of Non-hispanic whites, 18.8% of Non-hispanic blacks, 9.7% of Non-Hispanic Asian/Pacific Islanders, 28.0% of Non-Hispanic American Indian/Alaskan Native, 16.0% of Non-Hispanic Arabs, 20.9% of Hispanics, and 30.0% of Non-hispanic other. " title="Percentage of Respondents Ever Been Diagnosed with Depression, Michigan 2014 - 2016">
            <a:extLst>
              <a:ext uri="{FF2B5EF4-FFF2-40B4-BE49-F238E27FC236}">
                <a16:creationId xmlns:a16="http://schemas.microsoft.com/office/drawing/2014/main" id="{15794A27-54DD-4C49-B127-FDBBDA3423AA}"/>
              </a:ext>
            </a:extLst>
          </p:cNvPr>
          <p:cNvGraphicFramePr>
            <a:graphicFrameLocks noGrp="1"/>
          </p:cNvGraphicFramePr>
          <p:nvPr>
            <p:ph idx="1"/>
            <p:extLst>
              <p:ext uri="{D42A27DB-BD31-4B8C-83A1-F6EECF244321}">
                <p14:modId xmlns:p14="http://schemas.microsoft.com/office/powerpoint/2010/main" val="2138023671"/>
              </p:ext>
            </p:extLst>
          </p:nvPr>
        </p:nvGraphicFramePr>
        <p:xfrm>
          <a:off x="838200" y="1828800"/>
          <a:ext cx="8247927" cy="424790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2D74067-1CA3-405D-B7CB-57DA5D13015B}"/>
              </a:ext>
            </a:extLst>
          </p:cNvPr>
          <p:cNvSpPr txBox="1"/>
          <p:nvPr/>
        </p:nvSpPr>
        <p:spPr>
          <a:xfrm>
            <a:off x="0" y="6382472"/>
            <a:ext cx="4811912" cy="307777"/>
          </a:xfrm>
          <a:prstGeom prst="rect">
            <a:avLst/>
          </a:prstGeom>
          <a:noFill/>
        </p:spPr>
        <p:txBody>
          <a:bodyPr wrap="square" rtlCol="0">
            <a:spAutoFit/>
          </a:bodyPr>
          <a:lstStyle/>
          <a:p>
            <a:r>
              <a:rPr lang="en-US" sz="1400" dirty="0"/>
              <a:t>2014-2016 Michigan Behavioral Risk Factor Survey, MDHHS</a:t>
            </a:r>
          </a:p>
        </p:txBody>
      </p:sp>
      <p:grpSp>
        <p:nvGrpSpPr>
          <p:cNvPr id="8" name="Group 7">
            <a:extLst>
              <a:ext uri="{FF2B5EF4-FFF2-40B4-BE49-F238E27FC236}">
                <a16:creationId xmlns:a16="http://schemas.microsoft.com/office/drawing/2014/main" id="{8CF51B1B-A9B2-48A9-A655-D962D7B1390F}"/>
              </a:ext>
            </a:extLst>
          </p:cNvPr>
          <p:cNvGrpSpPr>
            <a:grpSpLocks/>
          </p:cNvGrpSpPr>
          <p:nvPr/>
        </p:nvGrpSpPr>
        <p:grpSpPr bwMode="auto">
          <a:xfrm>
            <a:off x="9474843" y="3368554"/>
            <a:ext cx="1627266" cy="1323439"/>
            <a:chOff x="5867400" y="3886592"/>
            <a:chExt cx="2362200" cy="1328006"/>
          </a:xfrm>
        </p:grpSpPr>
        <p:cxnSp>
          <p:nvCxnSpPr>
            <p:cNvPr id="9" name="Straight Arrow Connector 8">
              <a:extLst>
                <a:ext uri="{FF2B5EF4-FFF2-40B4-BE49-F238E27FC236}">
                  <a16:creationId xmlns:a16="http://schemas.microsoft.com/office/drawing/2014/main" id="{C3F6F197-0F3C-40BE-BD9C-D989A8D00AF1}"/>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B47A7F91-106B-4774-8BDB-26A82D1C3EBD}"/>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21.0%</a:t>
              </a:r>
            </a:p>
          </p:txBody>
        </p:sp>
      </p:grpSp>
      <p:sp>
        <p:nvSpPr>
          <p:cNvPr id="13" name="TextBox 12">
            <a:extLst>
              <a:ext uri="{FF2B5EF4-FFF2-40B4-BE49-F238E27FC236}">
                <a16:creationId xmlns:a16="http://schemas.microsoft.com/office/drawing/2014/main" id="{B86E08E7-E024-4505-8DA1-741433D0E5EC}"/>
              </a:ext>
            </a:extLst>
          </p:cNvPr>
          <p:cNvSpPr txBox="1"/>
          <p:nvPr/>
        </p:nvSpPr>
        <p:spPr>
          <a:xfrm>
            <a:off x="1265489" y="5909295"/>
            <a:ext cx="5708073" cy="276999"/>
          </a:xfrm>
          <a:prstGeom prst="rect">
            <a:avLst/>
          </a:prstGeom>
          <a:noFill/>
        </p:spPr>
        <p:txBody>
          <a:bodyPr wrap="square" rtlCol="0">
            <a:spAutoFit/>
          </a:bodyPr>
          <a:lstStyle/>
          <a:p>
            <a:r>
              <a:rPr lang="en-US" sz="1200" baseline="30000" dirty="0"/>
              <a:t>a</a:t>
            </a:r>
            <a:r>
              <a:rPr lang="en-US" sz="1200" dirty="0"/>
              <a:t> ever told refers to having ever been told by a doctor or other health professional</a:t>
            </a:r>
          </a:p>
        </p:txBody>
      </p:sp>
    </p:spTree>
    <p:extLst>
      <p:ext uri="{BB962C8B-B14F-4D97-AF65-F5344CB8AC3E}">
        <p14:creationId xmlns:p14="http://schemas.microsoft.com/office/powerpoint/2010/main" val="890583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0887-021C-4E3F-8F7C-FF8EC2094F63}"/>
              </a:ext>
            </a:extLst>
          </p:cNvPr>
          <p:cNvSpPr>
            <a:spLocks noGrp="1"/>
          </p:cNvSpPr>
          <p:nvPr>
            <p:ph type="title"/>
          </p:nvPr>
        </p:nvSpPr>
        <p:spPr/>
        <p:txBody>
          <a:bodyPr>
            <a:normAutofit/>
          </a:bodyPr>
          <a:lstStyle/>
          <a:p>
            <a:pPr algn="ctr"/>
            <a:r>
              <a:rPr lang="en-US" sz="3600" b="1" dirty="0" err="1"/>
              <a:t>Disability</a:t>
            </a:r>
            <a:r>
              <a:rPr lang="en-US" sz="3600" b="1" baseline="30000" dirty="0" err="1"/>
              <a:t>a</a:t>
            </a:r>
            <a:r>
              <a:rPr lang="en-US" sz="3600" b="1" dirty="0"/>
              <a:t>, age-adjusted, Michigan 2014-2016</a:t>
            </a:r>
          </a:p>
        </p:txBody>
      </p:sp>
      <p:sp>
        <p:nvSpPr>
          <p:cNvPr id="5" name="Slide Number Placeholder 4">
            <a:extLst>
              <a:ext uri="{FF2B5EF4-FFF2-40B4-BE49-F238E27FC236}">
                <a16:creationId xmlns:a16="http://schemas.microsoft.com/office/drawing/2014/main" id="{2A7C9C13-BD9F-4388-A8F3-FD927402DB79}"/>
              </a:ext>
            </a:extLst>
          </p:cNvPr>
          <p:cNvSpPr>
            <a:spLocks noGrp="1"/>
          </p:cNvSpPr>
          <p:nvPr>
            <p:ph type="sldNum" sz="quarter" idx="12"/>
          </p:nvPr>
        </p:nvSpPr>
        <p:spPr/>
        <p:txBody>
          <a:bodyPr/>
          <a:lstStyle/>
          <a:p>
            <a:fld id="{AF660CDA-B73B-4A92-A543-666FA80A6082}" type="slidenum">
              <a:rPr lang="en-US" smtClean="0"/>
              <a:t>44</a:t>
            </a:fld>
            <a:endParaRPr lang="en-US"/>
          </a:p>
        </p:txBody>
      </p:sp>
      <p:graphicFrame>
        <p:nvGraphicFramePr>
          <p:cNvPr id="6" name="Content Placeholder 11" descr="24.0% of Michigan residents that responded to the Michigan Behavioral Risk Factor Survey have been told that they have a disability. The rates across racial/ethnic groups is as follows: 23.8% of Non-hispanic whites, 25.7% of Non-hispanic blacks, 12.6% of Non-Hispanic Asian/Pacific Islanders, 37.3% of Non-Hispanic American Indian/Alaskan Native, 22.9% of Non-Hispanic Arabs, 22.6% of Hispanics, and 35.3% of Non-hispanic other. " title="Percentage of Respondents Ever Been Diagnosed with a Disability, Michigan 2014 - 2016">
            <a:extLst>
              <a:ext uri="{FF2B5EF4-FFF2-40B4-BE49-F238E27FC236}">
                <a16:creationId xmlns:a16="http://schemas.microsoft.com/office/drawing/2014/main" id="{8C7E7E95-D0B8-4481-A8B0-68613352A5F4}"/>
              </a:ext>
            </a:extLst>
          </p:cNvPr>
          <p:cNvGraphicFramePr>
            <a:graphicFrameLocks noGrp="1"/>
          </p:cNvGraphicFramePr>
          <p:nvPr>
            <p:ph idx="1"/>
            <p:extLst>
              <p:ext uri="{D42A27DB-BD31-4B8C-83A1-F6EECF244321}">
                <p14:modId xmlns:p14="http://schemas.microsoft.com/office/powerpoint/2010/main" val="3243954588"/>
              </p:ext>
            </p:extLst>
          </p:nvPr>
        </p:nvGraphicFramePr>
        <p:xfrm>
          <a:off x="838201" y="1851949"/>
          <a:ext cx="8259500" cy="42363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4FBE38C-50BA-4DA4-A0AD-2293D3507839}"/>
              </a:ext>
            </a:extLst>
          </p:cNvPr>
          <p:cNvSpPr txBox="1"/>
          <p:nvPr/>
        </p:nvSpPr>
        <p:spPr>
          <a:xfrm>
            <a:off x="66097" y="6413698"/>
            <a:ext cx="4802676" cy="307777"/>
          </a:xfrm>
          <a:prstGeom prst="rect">
            <a:avLst/>
          </a:prstGeom>
          <a:noFill/>
        </p:spPr>
        <p:txBody>
          <a:bodyPr wrap="square" rtlCol="0">
            <a:spAutoFit/>
          </a:bodyPr>
          <a:lstStyle/>
          <a:p>
            <a:r>
              <a:rPr lang="en-US" sz="1400" dirty="0"/>
              <a:t>2014-2016 Michigan Behavioral Risk Factor Survey, MDHHS</a:t>
            </a:r>
          </a:p>
        </p:txBody>
      </p:sp>
      <p:grpSp>
        <p:nvGrpSpPr>
          <p:cNvPr id="8" name="Group 7">
            <a:extLst>
              <a:ext uri="{FF2B5EF4-FFF2-40B4-BE49-F238E27FC236}">
                <a16:creationId xmlns:a16="http://schemas.microsoft.com/office/drawing/2014/main" id="{B7656022-7C04-4054-8E09-6846E36D6E4C}"/>
              </a:ext>
            </a:extLst>
          </p:cNvPr>
          <p:cNvGrpSpPr>
            <a:grpSpLocks/>
          </p:cNvGrpSpPr>
          <p:nvPr/>
        </p:nvGrpSpPr>
        <p:grpSpPr bwMode="auto">
          <a:xfrm>
            <a:off x="9625313" y="3533172"/>
            <a:ext cx="1728485" cy="1323439"/>
            <a:chOff x="5867400" y="3886592"/>
            <a:chExt cx="2362200" cy="1328006"/>
          </a:xfrm>
        </p:grpSpPr>
        <p:cxnSp>
          <p:nvCxnSpPr>
            <p:cNvPr id="9" name="Straight Arrow Connector 8">
              <a:extLst>
                <a:ext uri="{FF2B5EF4-FFF2-40B4-BE49-F238E27FC236}">
                  <a16:creationId xmlns:a16="http://schemas.microsoft.com/office/drawing/2014/main" id="{D095FC60-626A-4C29-A72E-C7C13619139D}"/>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66D04C90-5458-4159-B326-B8F254539AAE}"/>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24.0%</a:t>
              </a:r>
            </a:p>
          </p:txBody>
        </p:sp>
      </p:grpSp>
      <p:sp>
        <p:nvSpPr>
          <p:cNvPr id="12" name="TextBox 11">
            <a:extLst>
              <a:ext uri="{FF2B5EF4-FFF2-40B4-BE49-F238E27FC236}">
                <a16:creationId xmlns:a16="http://schemas.microsoft.com/office/drawing/2014/main" id="{B4609E60-9306-4A37-BA01-B07F9012BCED}"/>
              </a:ext>
            </a:extLst>
          </p:cNvPr>
          <p:cNvSpPr txBox="1"/>
          <p:nvPr/>
        </p:nvSpPr>
        <p:spPr>
          <a:xfrm>
            <a:off x="1126945" y="5915853"/>
            <a:ext cx="8259500" cy="461665"/>
          </a:xfrm>
          <a:prstGeom prst="rect">
            <a:avLst/>
          </a:prstGeom>
          <a:noFill/>
        </p:spPr>
        <p:txBody>
          <a:bodyPr wrap="square" rtlCol="0">
            <a:spAutoFit/>
          </a:bodyPr>
          <a:lstStyle/>
          <a:p>
            <a:r>
              <a:rPr lang="en-US" sz="1200" baseline="30000" dirty="0"/>
              <a:t>a</a:t>
            </a:r>
            <a:r>
              <a:rPr lang="en-US" sz="1200" dirty="0"/>
              <a:t> Proportion reported being limited in any activities because of physical, mental, or emotion problems, or reported that they required use of special equipment due to a health problem.</a:t>
            </a:r>
          </a:p>
        </p:txBody>
      </p:sp>
    </p:spTree>
    <p:extLst>
      <p:ext uri="{BB962C8B-B14F-4D97-AF65-F5344CB8AC3E}">
        <p14:creationId xmlns:p14="http://schemas.microsoft.com/office/powerpoint/2010/main" val="138255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All-Cancer Incidence Rate (per 100,000), </a:t>
            </a:r>
            <a:br>
              <a:rPr lang="en-US" sz="3600" b="1" dirty="0"/>
            </a:br>
            <a:r>
              <a:rPr lang="en-US" sz="3600" b="1" dirty="0"/>
              <a:t>age-adjusted, Michigan 2013-2015</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45</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40825" y="6356350"/>
            <a:ext cx="5050011" cy="307777"/>
          </a:xfrm>
          <a:prstGeom prst="rect">
            <a:avLst/>
          </a:prstGeom>
          <a:noFill/>
        </p:spPr>
        <p:txBody>
          <a:bodyPr wrap="square" rtlCol="0">
            <a:spAutoFit/>
          </a:bodyPr>
          <a:lstStyle/>
          <a:p>
            <a:r>
              <a:rPr lang="en-US" sz="1400" dirty="0"/>
              <a:t>2013-2015 Michigan Resident Cancer Incidence File, MDHHS</a:t>
            </a:r>
          </a:p>
        </p:txBody>
      </p:sp>
      <p:graphicFrame>
        <p:nvGraphicFramePr>
          <p:cNvPr id="7" name="Content Placeholder 6">
            <a:extLst>
              <a:ext uri="{FF2B5EF4-FFF2-40B4-BE49-F238E27FC236}">
                <a16:creationId xmlns:a16="http://schemas.microsoft.com/office/drawing/2014/main" id="{A2BAD0AC-0CED-4285-853F-87331DD23C37}"/>
              </a:ext>
            </a:extLst>
          </p:cNvPr>
          <p:cNvGraphicFramePr>
            <a:graphicFrameLocks noGrp="1"/>
          </p:cNvGraphicFramePr>
          <p:nvPr>
            <p:ph idx="1"/>
            <p:extLst>
              <p:ext uri="{D42A27DB-BD31-4B8C-83A1-F6EECF244321}">
                <p14:modId xmlns:p14="http://schemas.microsoft.com/office/powerpoint/2010/main" val="3098191193"/>
              </p:ext>
            </p:extLst>
          </p:nvPr>
        </p:nvGraphicFramePr>
        <p:xfrm>
          <a:off x="838202" y="1828800"/>
          <a:ext cx="8460034" cy="404552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BD63FB59-8A55-4185-BC58-E7C9399018CE}"/>
              </a:ext>
            </a:extLst>
          </p:cNvPr>
          <p:cNvGrpSpPr>
            <a:grpSpLocks/>
          </p:cNvGrpSpPr>
          <p:nvPr/>
        </p:nvGrpSpPr>
        <p:grpSpPr bwMode="auto">
          <a:xfrm>
            <a:off x="9497458" y="2172711"/>
            <a:ext cx="1856340" cy="1323439"/>
            <a:chOff x="5867400" y="3886592"/>
            <a:chExt cx="2362200" cy="1328006"/>
          </a:xfrm>
        </p:grpSpPr>
        <p:cxnSp>
          <p:nvCxnSpPr>
            <p:cNvPr id="9" name="Straight Arrow Connector 8">
              <a:extLst>
                <a:ext uri="{FF2B5EF4-FFF2-40B4-BE49-F238E27FC236}">
                  <a16:creationId xmlns:a16="http://schemas.microsoft.com/office/drawing/2014/main" id="{58D3C8D5-BB89-407D-8AEC-CB20E3C8FDB4}"/>
                </a:ext>
              </a:extLst>
            </p:cNvPr>
            <p:cNvCxnSpPr/>
            <p:nvPr/>
          </p:nvCxnSpPr>
          <p:spPr>
            <a:xfrm flipH="1">
              <a:off x="5867400" y="4071377"/>
              <a:ext cx="49471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B3527089-80F2-4844-B5DE-A0CEE054C7E3}"/>
                </a:ext>
              </a:extLst>
            </p:cNvPr>
            <p:cNvSpPr txBox="1">
              <a:spLocks noChangeArrowheads="1"/>
            </p:cNvSpPr>
            <p:nvPr/>
          </p:nvSpPr>
          <p:spPr bwMode="auto">
            <a:xfrm>
              <a:off x="6400801" y="3886592"/>
              <a:ext cx="1828799"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446.5</a:t>
              </a:r>
            </a:p>
          </p:txBody>
        </p:sp>
      </p:grpSp>
    </p:spTree>
    <p:extLst>
      <p:ext uri="{BB962C8B-B14F-4D97-AF65-F5344CB8AC3E}">
        <p14:creationId xmlns:p14="http://schemas.microsoft.com/office/powerpoint/2010/main" val="2972954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FF38-ECBD-453C-8523-BF1862D6FE09}"/>
              </a:ext>
            </a:extLst>
          </p:cNvPr>
          <p:cNvSpPr>
            <a:spLocks noGrp="1"/>
          </p:cNvSpPr>
          <p:nvPr>
            <p:ph type="title"/>
          </p:nvPr>
        </p:nvSpPr>
        <p:spPr>
          <a:xfrm>
            <a:off x="838200" y="365126"/>
            <a:ext cx="10515600" cy="965964"/>
          </a:xfrm>
        </p:spPr>
        <p:txBody>
          <a:bodyPr>
            <a:normAutofit/>
          </a:bodyPr>
          <a:lstStyle/>
          <a:p>
            <a:pPr algn="ctr"/>
            <a:r>
              <a:rPr lang="en-US" sz="3600" b="1" dirty="0"/>
              <a:t>HIV Prevalence, Michigan 2016</a:t>
            </a:r>
          </a:p>
        </p:txBody>
      </p:sp>
      <p:sp>
        <p:nvSpPr>
          <p:cNvPr id="5" name="Slide Number Placeholder 4">
            <a:extLst>
              <a:ext uri="{FF2B5EF4-FFF2-40B4-BE49-F238E27FC236}">
                <a16:creationId xmlns:a16="http://schemas.microsoft.com/office/drawing/2014/main" id="{F1C789C4-D713-4923-A2E6-276CF07DE445}"/>
              </a:ext>
            </a:extLst>
          </p:cNvPr>
          <p:cNvSpPr>
            <a:spLocks noGrp="1"/>
          </p:cNvSpPr>
          <p:nvPr>
            <p:ph type="sldNum" sz="quarter" idx="12"/>
          </p:nvPr>
        </p:nvSpPr>
        <p:spPr/>
        <p:txBody>
          <a:bodyPr/>
          <a:lstStyle/>
          <a:p>
            <a:fld id="{AF660CDA-B73B-4A92-A543-666FA80A6082}" type="slidenum">
              <a:rPr lang="en-US" smtClean="0"/>
              <a:t>46</a:t>
            </a:fld>
            <a:endParaRPr lang="en-US"/>
          </a:p>
        </p:txBody>
      </p:sp>
      <p:sp>
        <p:nvSpPr>
          <p:cNvPr id="6" name="TextBox 5">
            <a:extLst>
              <a:ext uri="{FF2B5EF4-FFF2-40B4-BE49-F238E27FC236}">
                <a16:creationId xmlns:a16="http://schemas.microsoft.com/office/drawing/2014/main" id="{5FCCEB4E-A783-4DBF-AB73-C13F289EF8F6}"/>
              </a:ext>
            </a:extLst>
          </p:cNvPr>
          <p:cNvSpPr txBox="1"/>
          <p:nvPr/>
        </p:nvSpPr>
        <p:spPr>
          <a:xfrm>
            <a:off x="838200" y="1276906"/>
            <a:ext cx="10515600" cy="369332"/>
          </a:xfrm>
          <a:prstGeom prst="rect">
            <a:avLst/>
          </a:prstGeom>
          <a:noFill/>
        </p:spPr>
        <p:txBody>
          <a:bodyPr wrap="square" rtlCol="0">
            <a:spAutoFit/>
          </a:bodyPr>
          <a:lstStyle/>
          <a:p>
            <a:pPr algn="ctr"/>
            <a:r>
              <a:rPr lang="en-US" dirty="0"/>
              <a:t>Reported number of cases per 100,000 people.</a:t>
            </a:r>
          </a:p>
        </p:txBody>
      </p:sp>
      <p:graphicFrame>
        <p:nvGraphicFramePr>
          <p:cNvPr id="10" name="Content Placeholder 9">
            <a:extLst>
              <a:ext uri="{FF2B5EF4-FFF2-40B4-BE49-F238E27FC236}">
                <a16:creationId xmlns:a16="http://schemas.microsoft.com/office/drawing/2014/main" id="{00000000-0008-0000-0400-000003000000}"/>
              </a:ext>
            </a:extLst>
          </p:cNvPr>
          <p:cNvGraphicFramePr>
            <a:graphicFrameLocks noGrp="1"/>
          </p:cNvGraphicFramePr>
          <p:nvPr>
            <p:ph idx="1"/>
            <p:extLst>
              <p:ext uri="{D42A27DB-BD31-4B8C-83A1-F6EECF244321}">
                <p14:modId xmlns:p14="http://schemas.microsoft.com/office/powerpoint/2010/main" val="2212535432"/>
              </p:ext>
            </p:extLst>
          </p:nvPr>
        </p:nvGraphicFramePr>
        <p:xfrm>
          <a:off x="838201" y="1840375"/>
          <a:ext cx="8363672" cy="420082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7">
            <a:extLst>
              <a:ext uri="{FF2B5EF4-FFF2-40B4-BE49-F238E27FC236}">
                <a16:creationId xmlns:a16="http://schemas.microsoft.com/office/drawing/2014/main" id="{6F865EF3-C025-4DDD-871A-583E6E215DFD}"/>
              </a:ext>
            </a:extLst>
          </p:cNvPr>
          <p:cNvGrpSpPr>
            <a:grpSpLocks/>
          </p:cNvGrpSpPr>
          <p:nvPr/>
        </p:nvGrpSpPr>
        <p:grpSpPr bwMode="auto">
          <a:xfrm>
            <a:off x="9612773" y="4609617"/>
            <a:ext cx="1741025" cy="1323439"/>
            <a:chOff x="5867400" y="3901710"/>
            <a:chExt cx="2324440" cy="1321797"/>
          </a:xfrm>
        </p:grpSpPr>
        <p:cxnSp>
          <p:nvCxnSpPr>
            <p:cNvPr id="12" name="Straight Arrow Connector 11">
              <a:extLst>
                <a:ext uri="{FF2B5EF4-FFF2-40B4-BE49-F238E27FC236}">
                  <a16:creationId xmlns:a16="http://schemas.microsoft.com/office/drawing/2014/main" id="{EE36FE84-4A3C-49E5-A64A-9FC47F41DCD3}"/>
                </a:ext>
              </a:extLst>
            </p:cNvPr>
            <p:cNvCxnSpPr/>
            <p:nvPr/>
          </p:nvCxnSpPr>
          <p:spPr>
            <a:xfrm flipH="1">
              <a:off x="5867400" y="4071362"/>
              <a:ext cx="49445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id="{211B647A-E39E-4A77-94AE-3EBCCA40CCDD}"/>
                </a:ext>
              </a:extLst>
            </p:cNvPr>
            <p:cNvSpPr txBox="1">
              <a:spLocks noChangeArrowheads="1"/>
            </p:cNvSpPr>
            <p:nvPr/>
          </p:nvSpPr>
          <p:spPr bwMode="auto">
            <a:xfrm>
              <a:off x="6363040" y="3901710"/>
              <a:ext cx="1828800" cy="132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157.4</a:t>
              </a:r>
            </a:p>
          </p:txBody>
        </p:sp>
      </p:grpSp>
      <p:sp>
        <p:nvSpPr>
          <p:cNvPr id="14" name="TextBox 13">
            <a:extLst>
              <a:ext uri="{FF2B5EF4-FFF2-40B4-BE49-F238E27FC236}">
                <a16:creationId xmlns:a16="http://schemas.microsoft.com/office/drawing/2014/main" id="{68EA9214-AD57-473D-8D84-7668BE144D69}"/>
              </a:ext>
            </a:extLst>
          </p:cNvPr>
          <p:cNvSpPr txBox="1"/>
          <p:nvPr/>
        </p:nvSpPr>
        <p:spPr>
          <a:xfrm>
            <a:off x="83915" y="6334780"/>
            <a:ext cx="4266411" cy="307777"/>
          </a:xfrm>
          <a:prstGeom prst="rect">
            <a:avLst/>
          </a:prstGeom>
          <a:noFill/>
        </p:spPr>
        <p:txBody>
          <a:bodyPr wrap="square" rtlCol="0">
            <a:spAutoFit/>
          </a:bodyPr>
          <a:lstStyle/>
          <a:p>
            <a:r>
              <a:rPr lang="en-US" sz="1400" dirty="0"/>
              <a:t>2016 Epidemiologic Profile of HIV in Michigan, MDHHS</a:t>
            </a:r>
          </a:p>
        </p:txBody>
      </p:sp>
    </p:spTree>
    <p:extLst>
      <p:ext uri="{BB962C8B-B14F-4D97-AF65-F5344CB8AC3E}">
        <p14:creationId xmlns:p14="http://schemas.microsoft.com/office/powerpoint/2010/main" val="3430933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E62C4-BF7D-42F4-B5CB-9A43919F4553}"/>
              </a:ext>
            </a:extLst>
          </p:cNvPr>
          <p:cNvSpPr>
            <a:spLocks noGrp="1"/>
          </p:cNvSpPr>
          <p:nvPr>
            <p:ph type="ctrTitle"/>
          </p:nvPr>
        </p:nvSpPr>
        <p:spPr>
          <a:xfrm>
            <a:off x="1524000" y="1608499"/>
            <a:ext cx="9144000" cy="2387600"/>
          </a:xfrm>
        </p:spPr>
        <p:txBody>
          <a:bodyPr/>
          <a:lstStyle/>
          <a:p>
            <a:r>
              <a:rPr lang="en-US" dirty="0"/>
              <a:t>Mortality</a:t>
            </a:r>
          </a:p>
        </p:txBody>
      </p:sp>
      <p:sp>
        <p:nvSpPr>
          <p:cNvPr id="5" name="Slide Number Placeholder 4">
            <a:extLst>
              <a:ext uri="{FF2B5EF4-FFF2-40B4-BE49-F238E27FC236}">
                <a16:creationId xmlns:a16="http://schemas.microsoft.com/office/drawing/2014/main" id="{C491E746-9DA1-4215-B790-89A5090C41A1}"/>
              </a:ext>
            </a:extLst>
          </p:cNvPr>
          <p:cNvSpPr>
            <a:spLocks noGrp="1"/>
          </p:cNvSpPr>
          <p:nvPr>
            <p:ph type="sldNum" sz="quarter" idx="12"/>
          </p:nvPr>
        </p:nvSpPr>
        <p:spPr/>
        <p:txBody>
          <a:bodyPr/>
          <a:lstStyle/>
          <a:p>
            <a:fld id="{AF660CDA-B73B-4A92-A543-666FA80A6082}" type="slidenum">
              <a:rPr lang="en-US" smtClean="0"/>
              <a:t>47</a:t>
            </a:fld>
            <a:endParaRPr lang="en-US"/>
          </a:p>
        </p:txBody>
      </p:sp>
    </p:spTree>
    <p:extLst>
      <p:ext uri="{BB962C8B-B14F-4D97-AF65-F5344CB8AC3E}">
        <p14:creationId xmlns:p14="http://schemas.microsoft.com/office/powerpoint/2010/main" val="1749888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7966-6FFF-4D64-BBBB-B290EB4CF984}"/>
              </a:ext>
            </a:extLst>
          </p:cNvPr>
          <p:cNvSpPr>
            <a:spLocks noGrp="1"/>
          </p:cNvSpPr>
          <p:nvPr>
            <p:ph type="title"/>
          </p:nvPr>
        </p:nvSpPr>
        <p:spPr/>
        <p:txBody>
          <a:bodyPr>
            <a:normAutofit/>
          </a:bodyPr>
          <a:lstStyle/>
          <a:p>
            <a:pPr algn="ctr"/>
            <a:r>
              <a:rPr lang="en-US" sz="3600" b="1" dirty="0"/>
              <a:t>Michigan Resident Death and Birth File Racial/Ethnic and Ancestry Key</a:t>
            </a:r>
          </a:p>
        </p:txBody>
      </p:sp>
      <p:sp>
        <p:nvSpPr>
          <p:cNvPr id="3" name="Content Placeholder 2">
            <a:extLst>
              <a:ext uri="{FF2B5EF4-FFF2-40B4-BE49-F238E27FC236}">
                <a16:creationId xmlns:a16="http://schemas.microsoft.com/office/drawing/2014/main" id="{5E2C2DAA-30DF-47B4-9CA9-44919485D0D5}"/>
              </a:ext>
            </a:extLst>
          </p:cNvPr>
          <p:cNvSpPr>
            <a:spLocks noGrp="1"/>
          </p:cNvSpPr>
          <p:nvPr>
            <p:ph idx="1"/>
          </p:nvPr>
        </p:nvSpPr>
        <p:spPr/>
        <p:txBody>
          <a:bodyPr>
            <a:normAutofit/>
          </a:bodyPr>
          <a:lstStyle/>
          <a:p>
            <a:r>
              <a:rPr lang="en-US" sz="2400" dirty="0"/>
              <a:t>White*</a:t>
            </a:r>
          </a:p>
          <a:p>
            <a:r>
              <a:rPr lang="en-US" sz="2400" dirty="0"/>
              <a:t>Black*</a:t>
            </a:r>
          </a:p>
          <a:p>
            <a:r>
              <a:rPr lang="en-US" sz="2400" dirty="0"/>
              <a:t>Asian/Pacific Islander*</a:t>
            </a:r>
          </a:p>
          <a:p>
            <a:r>
              <a:rPr lang="en-US" sz="2400" dirty="0"/>
              <a:t>American Indian/Alaska Native*</a:t>
            </a:r>
          </a:p>
          <a:p>
            <a:r>
              <a:rPr lang="en-US" sz="2400" dirty="0"/>
              <a:t>Arab*</a:t>
            </a:r>
          </a:p>
          <a:p>
            <a:r>
              <a:rPr lang="en-US" sz="2400" dirty="0"/>
              <a:t>Hispanic </a:t>
            </a:r>
          </a:p>
          <a:p>
            <a:endParaRPr lang="en-US" sz="2400" dirty="0"/>
          </a:p>
          <a:p>
            <a:endParaRPr lang="en-US" sz="2400" dirty="0"/>
          </a:p>
          <a:p>
            <a:pPr marL="0" indent="0">
              <a:buNone/>
            </a:pPr>
            <a:r>
              <a:rPr lang="en-US" sz="2000" dirty="0"/>
              <a:t>*Includes both Hispanic and non-Hispanic</a:t>
            </a:r>
          </a:p>
        </p:txBody>
      </p:sp>
      <p:sp>
        <p:nvSpPr>
          <p:cNvPr id="5" name="Slide Number Placeholder 4">
            <a:extLst>
              <a:ext uri="{FF2B5EF4-FFF2-40B4-BE49-F238E27FC236}">
                <a16:creationId xmlns:a16="http://schemas.microsoft.com/office/drawing/2014/main" id="{C8081B43-BC5C-4D9E-A12E-1AF695ED4120}"/>
              </a:ext>
            </a:extLst>
          </p:cNvPr>
          <p:cNvSpPr>
            <a:spLocks noGrp="1"/>
          </p:cNvSpPr>
          <p:nvPr>
            <p:ph type="sldNum" sz="quarter" idx="12"/>
          </p:nvPr>
        </p:nvSpPr>
        <p:spPr/>
        <p:txBody>
          <a:bodyPr/>
          <a:lstStyle/>
          <a:p>
            <a:fld id="{AF660CDA-B73B-4A92-A543-666FA80A6082}" type="slidenum">
              <a:rPr lang="en-US" smtClean="0"/>
              <a:t>48</a:t>
            </a:fld>
            <a:endParaRPr lang="en-US"/>
          </a:p>
        </p:txBody>
      </p:sp>
      <p:sp>
        <p:nvSpPr>
          <p:cNvPr id="6" name="TextBox 5">
            <a:extLst>
              <a:ext uri="{FF2B5EF4-FFF2-40B4-BE49-F238E27FC236}">
                <a16:creationId xmlns:a16="http://schemas.microsoft.com/office/drawing/2014/main" id="{E6FE720B-B0DB-441E-B340-F0709F78B5D6}"/>
              </a:ext>
            </a:extLst>
          </p:cNvPr>
          <p:cNvSpPr txBox="1"/>
          <p:nvPr/>
        </p:nvSpPr>
        <p:spPr>
          <a:xfrm>
            <a:off x="115747" y="6466333"/>
            <a:ext cx="3044142" cy="307777"/>
          </a:xfrm>
          <a:prstGeom prst="rect">
            <a:avLst/>
          </a:prstGeom>
          <a:noFill/>
        </p:spPr>
        <p:txBody>
          <a:bodyPr wrap="square" rtlCol="0">
            <a:spAutoFit/>
          </a:bodyPr>
          <a:lstStyle/>
          <a:p>
            <a:r>
              <a:rPr lang="en-US" sz="1400" dirty="0"/>
              <a:t>Michigan Resident Death Files, MDHHS</a:t>
            </a:r>
          </a:p>
        </p:txBody>
      </p:sp>
    </p:spTree>
    <p:extLst>
      <p:ext uri="{BB962C8B-B14F-4D97-AF65-F5344CB8AC3E}">
        <p14:creationId xmlns:p14="http://schemas.microsoft.com/office/powerpoint/2010/main" val="4173392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rmAutofit/>
          </a:bodyPr>
          <a:lstStyle/>
          <a:p>
            <a:pPr algn="ctr"/>
            <a:r>
              <a:rPr lang="en-US" sz="3600" b="1" dirty="0"/>
              <a:t>All-Cause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49</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22352" y="6356350"/>
            <a:ext cx="3950884"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782.0 per 100,000 for all causes of death. The number of deaths per 100,000 people across racial/ethnic groups is as follows: 756.5 for White, 962.8 for Black, 338.1 for Asian/Pacific Islander, 877.4 for American Indian, 597.9 for Hispanic, and 974.3 for Arab. ">
            <a:extLst>
              <a:ext uri="{FF2B5EF4-FFF2-40B4-BE49-F238E27FC236}">
                <a16:creationId xmlns:a16="http://schemas.microsoft.com/office/drawing/2014/main" id="{828BB0CD-9418-447B-8FE9-434B71666387}"/>
              </a:ext>
            </a:extLst>
          </p:cNvPr>
          <p:cNvGraphicFramePr>
            <a:graphicFrameLocks noGrp="1"/>
          </p:cNvGraphicFramePr>
          <p:nvPr>
            <p:ph idx="1"/>
            <p:extLst>
              <p:ext uri="{D42A27DB-BD31-4B8C-83A1-F6EECF244321}">
                <p14:modId xmlns:p14="http://schemas.microsoft.com/office/powerpoint/2010/main" val="1047124703"/>
              </p:ext>
            </p:extLst>
          </p:nvPr>
        </p:nvGraphicFramePr>
        <p:xfrm>
          <a:off x="838200" y="1861851"/>
          <a:ext cx="8620928" cy="416437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6E58D157-8711-43BE-B229-421C99B386CA}"/>
              </a:ext>
            </a:extLst>
          </p:cNvPr>
          <p:cNvGrpSpPr>
            <a:grpSpLocks/>
          </p:cNvGrpSpPr>
          <p:nvPr/>
        </p:nvGrpSpPr>
        <p:grpSpPr bwMode="auto">
          <a:xfrm>
            <a:off x="9663858" y="3075058"/>
            <a:ext cx="1964724" cy="1323439"/>
            <a:chOff x="5867400" y="3901710"/>
            <a:chExt cx="1467290" cy="1328006"/>
          </a:xfrm>
        </p:grpSpPr>
        <p:cxnSp>
          <p:nvCxnSpPr>
            <p:cNvPr id="9" name="Straight Arrow Connector 8">
              <a:extLst>
                <a:ext uri="{FF2B5EF4-FFF2-40B4-BE49-F238E27FC236}">
                  <a16:creationId xmlns:a16="http://schemas.microsoft.com/office/drawing/2014/main" id="{62DB56FC-896B-476C-9238-37836376C7E8}"/>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84CE9E19-B780-4EAB-84FF-C25D570C9395}"/>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782.0</a:t>
              </a:r>
            </a:p>
          </p:txBody>
        </p:sp>
      </p:grpSp>
    </p:spTree>
    <p:extLst>
      <p:ext uri="{BB962C8B-B14F-4D97-AF65-F5344CB8AC3E}">
        <p14:creationId xmlns:p14="http://schemas.microsoft.com/office/powerpoint/2010/main" val="152343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6296-A669-4444-841C-E9FEFD7399DC}"/>
              </a:ext>
            </a:extLst>
          </p:cNvPr>
          <p:cNvSpPr>
            <a:spLocks noGrp="1"/>
          </p:cNvSpPr>
          <p:nvPr>
            <p:ph type="title"/>
          </p:nvPr>
        </p:nvSpPr>
        <p:spPr>
          <a:xfrm>
            <a:off x="838200" y="203491"/>
            <a:ext cx="10515600" cy="1325563"/>
          </a:xfrm>
        </p:spPr>
        <p:txBody>
          <a:bodyPr>
            <a:normAutofit/>
          </a:bodyPr>
          <a:lstStyle/>
          <a:p>
            <a:pPr algn="ctr"/>
            <a:r>
              <a:rPr lang="en-US" sz="3600" b="1" dirty="0"/>
              <a:t>Michigan Population</a:t>
            </a:r>
          </a:p>
        </p:txBody>
      </p:sp>
      <p:sp>
        <p:nvSpPr>
          <p:cNvPr id="5" name="Slide Number Placeholder 4">
            <a:extLst>
              <a:ext uri="{FF2B5EF4-FFF2-40B4-BE49-F238E27FC236}">
                <a16:creationId xmlns:a16="http://schemas.microsoft.com/office/drawing/2014/main" id="{C69F317E-F368-4400-B594-C372B7FD5AE6}"/>
              </a:ext>
            </a:extLst>
          </p:cNvPr>
          <p:cNvSpPr>
            <a:spLocks noGrp="1"/>
          </p:cNvSpPr>
          <p:nvPr>
            <p:ph type="sldNum" sz="quarter" idx="12"/>
          </p:nvPr>
        </p:nvSpPr>
        <p:spPr/>
        <p:txBody>
          <a:bodyPr/>
          <a:lstStyle/>
          <a:p>
            <a:fld id="{AF660CDA-B73B-4A92-A543-666FA80A6082}" type="slidenum">
              <a:rPr lang="en-US" smtClean="0"/>
              <a:t>5</a:t>
            </a:fld>
            <a:endParaRPr lang="en-US" dirty="0"/>
          </a:p>
        </p:txBody>
      </p:sp>
      <p:graphicFrame>
        <p:nvGraphicFramePr>
          <p:cNvPr id="6" name="Chart 5">
            <a:extLst>
              <a:ext uri="{FF2B5EF4-FFF2-40B4-BE49-F238E27FC236}">
                <a16:creationId xmlns:a16="http://schemas.microsoft.com/office/drawing/2014/main" id="{7D99CA4A-A7F6-44DD-AB39-961C234FDCA8}"/>
              </a:ext>
            </a:extLst>
          </p:cNvPr>
          <p:cNvGraphicFramePr>
            <a:graphicFrameLocks/>
          </p:cNvGraphicFramePr>
          <p:nvPr>
            <p:extLst>
              <p:ext uri="{D42A27DB-BD31-4B8C-83A1-F6EECF244321}">
                <p14:modId xmlns:p14="http://schemas.microsoft.com/office/powerpoint/2010/main" val="81496455"/>
              </p:ext>
            </p:extLst>
          </p:nvPr>
        </p:nvGraphicFramePr>
        <p:xfrm>
          <a:off x="2461549" y="1224203"/>
          <a:ext cx="8268182" cy="51321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5BD30FC-8668-4730-B9FE-340438C5648F}"/>
              </a:ext>
            </a:extLst>
          </p:cNvPr>
          <p:cNvSpPr txBox="1"/>
          <p:nvPr/>
        </p:nvSpPr>
        <p:spPr>
          <a:xfrm>
            <a:off x="1157469" y="1834587"/>
            <a:ext cx="2395959" cy="3539430"/>
          </a:xfrm>
          <a:prstGeom prst="rect">
            <a:avLst/>
          </a:prstGeom>
          <a:noFill/>
        </p:spPr>
        <p:txBody>
          <a:bodyPr wrap="square" rtlCol="0">
            <a:spAutoFit/>
          </a:bodyPr>
          <a:lstStyle/>
          <a:p>
            <a:r>
              <a:rPr lang="en-US" sz="1400" dirty="0"/>
              <a:t>White alone, not Hispanic</a:t>
            </a:r>
          </a:p>
          <a:p>
            <a:endParaRPr lang="en-US" sz="1400" dirty="0"/>
          </a:p>
          <a:p>
            <a:r>
              <a:rPr lang="en-US" sz="1400" dirty="0"/>
              <a:t>Black alone, not Hispanic</a:t>
            </a:r>
          </a:p>
          <a:p>
            <a:endParaRPr lang="en-US" sz="1400" dirty="0"/>
          </a:p>
          <a:p>
            <a:r>
              <a:rPr lang="en-US" sz="1400" dirty="0"/>
              <a:t>American Indian and Alaska/ Native alone, not Hispanic</a:t>
            </a:r>
          </a:p>
          <a:p>
            <a:endParaRPr lang="en-US" sz="1400" dirty="0"/>
          </a:p>
          <a:p>
            <a:r>
              <a:rPr lang="en-US" sz="1400" dirty="0"/>
              <a:t>Asian alone, not Hispanic</a:t>
            </a:r>
          </a:p>
          <a:p>
            <a:endParaRPr lang="en-US" sz="1400" dirty="0"/>
          </a:p>
          <a:p>
            <a:r>
              <a:rPr lang="en-US" sz="1400" dirty="0"/>
              <a:t>Some other race alone, not Hispanic</a:t>
            </a:r>
          </a:p>
          <a:p>
            <a:endParaRPr lang="en-US" sz="1400" dirty="0"/>
          </a:p>
          <a:p>
            <a:r>
              <a:rPr lang="en-US" sz="1400" dirty="0"/>
              <a:t>Two or more races, not Hispanic</a:t>
            </a:r>
          </a:p>
          <a:p>
            <a:endParaRPr lang="en-US" sz="1400" dirty="0"/>
          </a:p>
          <a:p>
            <a:r>
              <a:rPr lang="en-US" sz="1400" dirty="0"/>
              <a:t>Hispanic or Latino, of any race</a:t>
            </a:r>
          </a:p>
        </p:txBody>
      </p:sp>
      <p:sp>
        <p:nvSpPr>
          <p:cNvPr id="8" name="Rectangle 7">
            <a:extLst>
              <a:ext uri="{FF2B5EF4-FFF2-40B4-BE49-F238E27FC236}">
                <a16:creationId xmlns:a16="http://schemas.microsoft.com/office/drawing/2014/main" id="{6E681C8C-0A3D-4C02-8780-B302ECA6EB8B}"/>
              </a:ext>
            </a:extLst>
          </p:cNvPr>
          <p:cNvSpPr/>
          <p:nvPr/>
        </p:nvSpPr>
        <p:spPr>
          <a:xfrm>
            <a:off x="644323" y="1855998"/>
            <a:ext cx="312517" cy="26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2B14020-9935-4A65-BB5D-C65EBE8BC2E4}"/>
              </a:ext>
            </a:extLst>
          </p:cNvPr>
          <p:cNvSpPr/>
          <p:nvPr/>
        </p:nvSpPr>
        <p:spPr>
          <a:xfrm>
            <a:off x="644323" y="2364520"/>
            <a:ext cx="312517" cy="260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20D50D-08A0-4BD6-B620-5A802D79DA79}"/>
              </a:ext>
            </a:extLst>
          </p:cNvPr>
          <p:cNvSpPr/>
          <p:nvPr/>
        </p:nvSpPr>
        <p:spPr>
          <a:xfrm>
            <a:off x="644323" y="2839019"/>
            <a:ext cx="312517" cy="260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B1E311-4068-464C-8206-BD432E1BFC4F}"/>
              </a:ext>
            </a:extLst>
          </p:cNvPr>
          <p:cNvSpPr/>
          <p:nvPr/>
        </p:nvSpPr>
        <p:spPr>
          <a:xfrm>
            <a:off x="644322" y="3389235"/>
            <a:ext cx="312517" cy="260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6031D-359B-498A-8D2E-1673883D7EBE}"/>
              </a:ext>
            </a:extLst>
          </p:cNvPr>
          <p:cNvSpPr/>
          <p:nvPr/>
        </p:nvSpPr>
        <p:spPr>
          <a:xfrm>
            <a:off x="644322" y="3863734"/>
            <a:ext cx="312517" cy="2604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5FFEA8-28D3-4CD1-9ED0-A88D57267E50}"/>
              </a:ext>
            </a:extLst>
          </p:cNvPr>
          <p:cNvSpPr/>
          <p:nvPr/>
        </p:nvSpPr>
        <p:spPr>
          <a:xfrm>
            <a:off x="649146" y="4502472"/>
            <a:ext cx="312517" cy="2604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9A6B9-D1CF-459B-B7CD-FBEB840723C2}"/>
              </a:ext>
            </a:extLst>
          </p:cNvPr>
          <p:cNvSpPr/>
          <p:nvPr/>
        </p:nvSpPr>
        <p:spPr>
          <a:xfrm>
            <a:off x="644322" y="5089847"/>
            <a:ext cx="312517" cy="2604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5FF77D7A-91CA-4F0C-A2E0-A1FDE3A7BE80}"/>
              </a:ext>
            </a:extLst>
          </p:cNvPr>
          <p:cNvGraphicFramePr>
            <a:graphicFrameLocks/>
          </p:cNvGraphicFramePr>
          <p:nvPr>
            <p:extLst>
              <p:ext uri="{D42A27DB-BD31-4B8C-83A1-F6EECF244321}">
                <p14:modId xmlns:p14="http://schemas.microsoft.com/office/powerpoint/2010/main" val="596727939"/>
              </p:ext>
            </p:extLst>
          </p:nvPr>
        </p:nvGraphicFramePr>
        <p:xfrm>
          <a:off x="8488582" y="1182630"/>
          <a:ext cx="3581400" cy="210148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1522CB27-8BA9-4219-B593-A08A294291A1}"/>
              </a:ext>
            </a:extLst>
          </p:cNvPr>
          <p:cNvSpPr txBox="1"/>
          <p:nvPr/>
        </p:nvSpPr>
        <p:spPr>
          <a:xfrm>
            <a:off x="9037417" y="3256141"/>
            <a:ext cx="2767796" cy="261610"/>
          </a:xfrm>
          <a:prstGeom prst="rect">
            <a:avLst/>
          </a:prstGeom>
          <a:noFill/>
        </p:spPr>
        <p:txBody>
          <a:bodyPr wrap="square" rtlCol="0">
            <a:spAutoFit/>
          </a:bodyPr>
          <a:lstStyle/>
          <a:p>
            <a:r>
              <a:rPr lang="en-US" sz="1100" dirty="0"/>
              <a:t>Arab American 	                    Other</a:t>
            </a:r>
          </a:p>
        </p:txBody>
      </p:sp>
      <p:sp>
        <p:nvSpPr>
          <p:cNvPr id="18" name="Rectangle 17">
            <a:extLst>
              <a:ext uri="{FF2B5EF4-FFF2-40B4-BE49-F238E27FC236}">
                <a16:creationId xmlns:a16="http://schemas.microsoft.com/office/drawing/2014/main" id="{5E1143DD-6A72-45E3-B019-C4662EC326CC}"/>
              </a:ext>
            </a:extLst>
          </p:cNvPr>
          <p:cNvSpPr/>
          <p:nvPr/>
        </p:nvSpPr>
        <p:spPr>
          <a:xfrm>
            <a:off x="10122896" y="3249000"/>
            <a:ext cx="312517" cy="26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D78D85A-F7B2-415A-BFF0-CEC4D2987D34}"/>
              </a:ext>
            </a:extLst>
          </p:cNvPr>
          <p:cNvSpPr/>
          <p:nvPr/>
        </p:nvSpPr>
        <p:spPr>
          <a:xfrm>
            <a:off x="11111213" y="3235004"/>
            <a:ext cx="312517" cy="260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aphicFrame>
        <p:nvGraphicFramePr>
          <p:cNvPr id="20" name="Chart 19">
            <a:extLst>
              <a:ext uri="{FF2B5EF4-FFF2-40B4-BE49-F238E27FC236}">
                <a16:creationId xmlns:a16="http://schemas.microsoft.com/office/drawing/2014/main" id="{349E63F6-C35F-42A5-A0FA-4F27020A78A9}"/>
              </a:ext>
            </a:extLst>
          </p:cNvPr>
          <p:cNvGraphicFramePr>
            <a:graphicFrameLocks/>
          </p:cNvGraphicFramePr>
          <p:nvPr>
            <p:extLst>
              <p:ext uri="{D42A27DB-BD31-4B8C-83A1-F6EECF244321}">
                <p14:modId xmlns:p14="http://schemas.microsoft.com/office/powerpoint/2010/main" val="3268475734"/>
              </p:ext>
            </p:extLst>
          </p:nvPr>
        </p:nvGraphicFramePr>
        <p:xfrm>
          <a:off x="8881159" y="3679952"/>
          <a:ext cx="2827116" cy="198627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9B403423-C13A-4AC0-9B06-42A247C2AE64}"/>
              </a:ext>
            </a:extLst>
          </p:cNvPr>
          <p:cNvSpPr txBox="1"/>
          <p:nvPr/>
        </p:nvSpPr>
        <p:spPr>
          <a:xfrm>
            <a:off x="9140140" y="5651166"/>
            <a:ext cx="3051860" cy="769441"/>
          </a:xfrm>
          <a:prstGeom prst="rect">
            <a:avLst/>
          </a:prstGeom>
          <a:noFill/>
        </p:spPr>
        <p:txBody>
          <a:bodyPr wrap="square" rtlCol="0">
            <a:spAutoFit/>
          </a:bodyPr>
          <a:lstStyle/>
          <a:p>
            <a:r>
              <a:rPr lang="en-US" sz="1100" dirty="0"/>
              <a:t>American Indian or Alaska Native alone or in combination with one or more other races </a:t>
            </a:r>
          </a:p>
          <a:p>
            <a:endParaRPr lang="en-US" sz="1100" dirty="0"/>
          </a:p>
          <a:p>
            <a:r>
              <a:rPr lang="en-US" sz="1100" dirty="0"/>
              <a:t>Other</a:t>
            </a:r>
          </a:p>
        </p:txBody>
      </p:sp>
      <p:sp>
        <p:nvSpPr>
          <p:cNvPr id="22" name="Rectangle 21">
            <a:extLst>
              <a:ext uri="{FF2B5EF4-FFF2-40B4-BE49-F238E27FC236}">
                <a16:creationId xmlns:a16="http://schemas.microsoft.com/office/drawing/2014/main" id="{D3D50D5F-1038-4977-B519-76A927375ACE}"/>
              </a:ext>
            </a:extLst>
          </p:cNvPr>
          <p:cNvSpPr/>
          <p:nvPr/>
        </p:nvSpPr>
        <p:spPr>
          <a:xfrm>
            <a:off x="8758658" y="5707795"/>
            <a:ext cx="312517" cy="26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A94582E-114C-41F1-975B-3E908D751A37}"/>
              </a:ext>
            </a:extLst>
          </p:cNvPr>
          <p:cNvSpPr txBox="1"/>
          <p:nvPr/>
        </p:nvSpPr>
        <p:spPr>
          <a:xfrm>
            <a:off x="34241" y="6404851"/>
            <a:ext cx="3166159" cy="307777"/>
          </a:xfrm>
          <a:prstGeom prst="rect">
            <a:avLst/>
          </a:prstGeom>
          <a:noFill/>
        </p:spPr>
        <p:txBody>
          <a:bodyPr wrap="square" rtlCol="0">
            <a:spAutoFit/>
          </a:bodyPr>
          <a:lstStyle/>
          <a:p>
            <a:r>
              <a:rPr lang="en-US" sz="1400" dirty="0"/>
              <a:t>2011-2015 American Community Survey</a:t>
            </a:r>
          </a:p>
        </p:txBody>
      </p:sp>
    </p:spTree>
    <p:extLst>
      <p:ext uri="{BB962C8B-B14F-4D97-AF65-F5344CB8AC3E}">
        <p14:creationId xmlns:p14="http://schemas.microsoft.com/office/powerpoint/2010/main" val="2390615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Heart Disease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50</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40825" y="6413698"/>
            <a:ext cx="4144848"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99.3 per 100,000 for all heart disease. The number of deaths per 100,000 people across racial/ethnic groups is as follows: 189.6 for White, 275.4 for Black, 77.5 for Asian/Pacific Islander, 205.3 for American Indian, 135.5 for Hispanic, and 267.3 for Arab. ">
            <a:extLst>
              <a:ext uri="{FF2B5EF4-FFF2-40B4-BE49-F238E27FC236}">
                <a16:creationId xmlns:a16="http://schemas.microsoft.com/office/drawing/2014/main" id="{FF6D5D52-9B1F-4E1A-A305-CE46D8B3A321}"/>
              </a:ext>
            </a:extLst>
          </p:cNvPr>
          <p:cNvGraphicFramePr>
            <a:graphicFrameLocks noGrp="1"/>
          </p:cNvGraphicFramePr>
          <p:nvPr>
            <p:ph idx="1"/>
            <p:extLst>
              <p:ext uri="{D42A27DB-BD31-4B8C-83A1-F6EECF244321}">
                <p14:modId xmlns:p14="http://schemas.microsoft.com/office/powerpoint/2010/main" val="3666684285"/>
              </p:ext>
            </p:extLst>
          </p:nvPr>
        </p:nvGraphicFramePr>
        <p:xfrm>
          <a:off x="838200" y="1883884"/>
          <a:ext cx="8757492" cy="410929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9B4DE873-01C9-4972-9F4D-2CFE4A28E469}"/>
              </a:ext>
            </a:extLst>
          </p:cNvPr>
          <p:cNvGrpSpPr>
            <a:grpSpLocks/>
          </p:cNvGrpSpPr>
          <p:nvPr/>
        </p:nvGrpSpPr>
        <p:grpSpPr bwMode="auto">
          <a:xfrm>
            <a:off x="9862162" y="2961691"/>
            <a:ext cx="1914202" cy="1323439"/>
            <a:chOff x="5867400" y="3901710"/>
            <a:chExt cx="1467290" cy="1328006"/>
          </a:xfrm>
        </p:grpSpPr>
        <p:cxnSp>
          <p:nvCxnSpPr>
            <p:cNvPr id="9" name="Straight Arrow Connector 8">
              <a:extLst>
                <a:ext uri="{FF2B5EF4-FFF2-40B4-BE49-F238E27FC236}">
                  <a16:creationId xmlns:a16="http://schemas.microsoft.com/office/drawing/2014/main" id="{19C2E450-4866-4D71-BEAE-72E1E3C2F3C5}"/>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9B3AA299-1EF8-4900-BFCD-86BD23A8A077}"/>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199.3</a:t>
              </a:r>
            </a:p>
          </p:txBody>
        </p:sp>
      </p:grpSp>
    </p:spTree>
    <p:extLst>
      <p:ext uri="{BB962C8B-B14F-4D97-AF65-F5344CB8AC3E}">
        <p14:creationId xmlns:p14="http://schemas.microsoft.com/office/powerpoint/2010/main" val="1014821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Stroke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51</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03880" y="6413698"/>
            <a:ext cx="4708266"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37.5 per 100,000 for stroke. The number of deaths per 100,000 people across racial/ethnic groups is as follows: 35.7 for White, 50.6 for Black, 26.0 for Asian/Pacific Islander, 29.9 for American Indian, 32.4 for Hispanic, and 50.2 for Arab. ">
            <a:extLst>
              <a:ext uri="{FF2B5EF4-FFF2-40B4-BE49-F238E27FC236}">
                <a16:creationId xmlns:a16="http://schemas.microsoft.com/office/drawing/2014/main" id="{168B747F-6B6D-4A72-B4B2-BE8698B7186D}"/>
              </a:ext>
            </a:extLst>
          </p:cNvPr>
          <p:cNvGraphicFramePr>
            <a:graphicFrameLocks noGrp="1"/>
          </p:cNvGraphicFramePr>
          <p:nvPr>
            <p:ph idx="1"/>
            <p:extLst>
              <p:ext uri="{D42A27DB-BD31-4B8C-83A1-F6EECF244321}">
                <p14:modId xmlns:p14="http://schemas.microsoft.com/office/powerpoint/2010/main" val="3784832045"/>
              </p:ext>
            </p:extLst>
          </p:nvPr>
        </p:nvGraphicFramePr>
        <p:xfrm>
          <a:off x="838200" y="1850833"/>
          <a:ext cx="8801560" cy="432612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E9FBFBA5-434B-4A15-96BF-AECAE80F14C4}"/>
              </a:ext>
            </a:extLst>
          </p:cNvPr>
          <p:cNvGrpSpPr>
            <a:grpSpLocks/>
          </p:cNvGrpSpPr>
          <p:nvPr/>
        </p:nvGrpSpPr>
        <p:grpSpPr bwMode="auto">
          <a:xfrm>
            <a:off x="9982200" y="3226096"/>
            <a:ext cx="1997364" cy="1323439"/>
            <a:chOff x="5867400" y="3901710"/>
            <a:chExt cx="1467290" cy="1328006"/>
          </a:xfrm>
        </p:grpSpPr>
        <p:cxnSp>
          <p:nvCxnSpPr>
            <p:cNvPr id="9" name="Straight Arrow Connector 8">
              <a:extLst>
                <a:ext uri="{FF2B5EF4-FFF2-40B4-BE49-F238E27FC236}">
                  <a16:creationId xmlns:a16="http://schemas.microsoft.com/office/drawing/2014/main" id="{82197956-589F-43AC-BB56-D38654E52DA7}"/>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26692073-BD61-49B5-8195-46D031658567}"/>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37.5</a:t>
              </a:r>
            </a:p>
          </p:txBody>
        </p:sp>
      </p:grpSp>
    </p:spTree>
    <p:extLst>
      <p:ext uri="{BB962C8B-B14F-4D97-AF65-F5344CB8AC3E}">
        <p14:creationId xmlns:p14="http://schemas.microsoft.com/office/powerpoint/2010/main" val="4007582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Diabetes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52</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22353" y="6413698"/>
            <a:ext cx="4449648"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22.9 per 100,000 for diabetes. The number of deaths per 100,000 people across racial/ethnic groups is as follows: 21.0 for White, 37.8 for Black, 12.0 for Asian/Pacific Islander, 33.3 for American Indian, 30.5 for Hispanic, and 33.7 for Arab.">
            <a:extLst>
              <a:ext uri="{FF2B5EF4-FFF2-40B4-BE49-F238E27FC236}">
                <a16:creationId xmlns:a16="http://schemas.microsoft.com/office/drawing/2014/main" id="{E8D53CD6-4B8D-4CDE-B538-83ADBB451B04}"/>
              </a:ext>
            </a:extLst>
          </p:cNvPr>
          <p:cNvGraphicFramePr>
            <a:graphicFrameLocks noGrp="1"/>
          </p:cNvGraphicFramePr>
          <p:nvPr>
            <p:ph idx="1"/>
            <p:extLst>
              <p:ext uri="{D42A27DB-BD31-4B8C-83A1-F6EECF244321}">
                <p14:modId xmlns:p14="http://schemas.microsoft.com/office/powerpoint/2010/main" val="560707305"/>
              </p:ext>
            </p:extLst>
          </p:nvPr>
        </p:nvGraphicFramePr>
        <p:xfrm>
          <a:off x="838199" y="1839818"/>
          <a:ext cx="8779525" cy="424149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5EE90C5A-2E08-48A0-89FC-303D47E57F02}"/>
              </a:ext>
            </a:extLst>
          </p:cNvPr>
          <p:cNvGrpSpPr>
            <a:grpSpLocks/>
          </p:cNvGrpSpPr>
          <p:nvPr/>
        </p:nvGrpSpPr>
        <p:grpSpPr bwMode="auto">
          <a:xfrm>
            <a:off x="9982199" y="3429001"/>
            <a:ext cx="1877291" cy="1323439"/>
            <a:chOff x="5867400" y="3901710"/>
            <a:chExt cx="1467290" cy="1328006"/>
          </a:xfrm>
        </p:grpSpPr>
        <p:cxnSp>
          <p:nvCxnSpPr>
            <p:cNvPr id="9" name="Straight Arrow Connector 8">
              <a:extLst>
                <a:ext uri="{FF2B5EF4-FFF2-40B4-BE49-F238E27FC236}">
                  <a16:creationId xmlns:a16="http://schemas.microsoft.com/office/drawing/2014/main" id="{BE784BC1-14C7-4708-A2E0-FF64AD84AA96}"/>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86461C19-480B-4904-9C81-A77084F53962}"/>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22.9</a:t>
              </a:r>
            </a:p>
          </p:txBody>
        </p:sp>
      </p:grpSp>
    </p:spTree>
    <p:extLst>
      <p:ext uri="{BB962C8B-B14F-4D97-AF65-F5344CB8AC3E}">
        <p14:creationId xmlns:p14="http://schemas.microsoft.com/office/powerpoint/2010/main" val="537406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All-Cancer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53</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50062" y="6413698"/>
            <a:ext cx="4578957"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70.6 per 100,000 for all cancers. The number of deaths per 100,000 people across racial/ethnic groups is as follows: 167.3 for White, 200.2 for Black, 86.9 for Asian/Pacific Islander, 180.8 for American Indian, 122.1 for Hispanic, and 226.1 for Arab. ">
            <a:extLst>
              <a:ext uri="{FF2B5EF4-FFF2-40B4-BE49-F238E27FC236}">
                <a16:creationId xmlns:a16="http://schemas.microsoft.com/office/drawing/2014/main" id="{1506C7E2-75D1-4B08-9F4D-254DAB14AC31}"/>
              </a:ext>
            </a:extLst>
          </p:cNvPr>
          <p:cNvGraphicFramePr>
            <a:graphicFrameLocks noGrp="1"/>
          </p:cNvGraphicFramePr>
          <p:nvPr>
            <p:ph idx="1"/>
            <p:extLst>
              <p:ext uri="{D42A27DB-BD31-4B8C-83A1-F6EECF244321}">
                <p14:modId xmlns:p14="http://schemas.microsoft.com/office/powerpoint/2010/main" val="3986598283"/>
              </p:ext>
            </p:extLst>
          </p:nvPr>
        </p:nvGraphicFramePr>
        <p:xfrm>
          <a:off x="838199" y="1825625"/>
          <a:ext cx="8801560" cy="416755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2803A88B-7317-4374-8EE8-0750F3C67F52}"/>
              </a:ext>
            </a:extLst>
          </p:cNvPr>
          <p:cNvGrpSpPr>
            <a:grpSpLocks/>
          </p:cNvGrpSpPr>
          <p:nvPr/>
        </p:nvGrpSpPr>
        <p:grpSpPr bwMode="auto">
          <a:xfrm>
            <a:off x="9982200" y="2867141"/>
            <a:ext cx="1905000" cy="1323439"/>
            <a:chOff x="5867400" y="3901710"/>
            <a:chExt cx="1467290" cy="1328006"/>
          </a:xfrm>
        </p:grpSpPr>
        <p:cxnSp>
          <p:nvCxnSpPr>
            <p:cNvPr id="9" name="Straight Arrow Connector 8">
              <a:extLst>
                <a:ext uri="{FF2B5EF4-FFF2-40B4-BE49-F238E27FC236}">
                  <a16:creationId xmlns:a16="http://schemas.microsoft.com/office/drawing/2014/main" id="{1D079727-E853-4276-8F68-295CEAD100B6}"/>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C32D85EC-22AC-49B4-8B57-3DE10691C142}"/>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170.6</a:t>
              </a:r>
            </a:p>
          </p:txBody>
        </p:sp>
      </p:grpSp>
    </p:spTree>
    <p:extLst>
      <p:ext uri="{BB962C8B-B14F-4D97-AF65-F5344CB8AC3E}">
        <p14:creationId xmlns:p14="http://schemas.microsoft.com/office/powerpoint/2010/main" val="1174346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Chronic Liver Disease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54</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40825" y="6385023"/>
            <a:ext cx="3904702"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0.1 per 100,000 for chronic liver disease. The number of deaths per 100,000 people across racial/ethnic groups is as follows: 10.3 for White, 8.7 for Black, 3.0 for Asian/Pacific Islander, 22.0 for American Indian, 15.1 for Hispanic, and 7.5 for Arab. ">
            <a:extLst>
              <a:ext uri="{FF2B5EF4-FFF2-40B4-BE49-F238E27FC236}">
                <a16:creationId xmlns:a16="http://schemas.microsoft.com/office/drawing/2014/main" id="{4BB9F4AA-3E94-435B-854A-B38355D13527}"/>
              </a:ext>
            </a:extLst>
          </p:cNvPr>
          <p:cNvGraphicFramePr>
            <a:graphicFrameLocks noGrp="1"/>
          </p:cNvGraphicFramePr>
          <p:nvPr>
            <p:ph idx="1"/>
            <p:extLst>
              <p:ext uri="{D42A27DB-BD31-4B8C-83A1-F6EECF244321}">
                <p14:modId xmlns:p14="http://schemas.microsoft.com/office/powerpoint/2010/main" val="189998041"/>
              </p:ext>
            </p:extLst>
          </p:nvPr>
        </p:nvGraphicFramePr>
        <p:xfrm>
          <a:off x="838199" y="1825625"/>
          <a:ext cx="8845627" cy="423365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B05D7397-B11B-4B40-86C3-41FB49621B44}"/>
              </a:ext>
            </a:extLst>
          </p:cNvPr>
          <p:cNvGrpSpPr>
            <a:grpSpLocks/>
          </p:cNvGrpSpPr>
          <p:nvPr/>
        </p:nvGrpSpPr>
        <p:grpSpPr bwMode="auto">
          <a:xfrm>
            <a:off x="9982199" y="4001295"/>
            <a:ext cx="1969655" cy="1323439"/>
            <a:chOff x="5867400" y="3901710"/>
            <a:chExt cx="1467290" cy="1328006"/>
          </a:xfrm>
        </p:grpSpPr>
        <p:cxnSp>
          <p:nvCxnSpPr>
            <p:cNvPr id="9" name="Straight Arrow Connector 8">
              <a:extLst>
                <a:ext uri="{FF2B5EF4-FFF2-40B4-BE49-F238E27FC236}">
                  <a16:creationId xmlns:a16="http://schemas.microsoft.com/office/drawing/2014/main" id="{E6C8EF54-2A72-40E2-A6BF-425EBE56F6F6}"/>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0B8A38A8-C5E6-4F7B-8D5E-77642F6F2C0B}"/>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10.1</a:t>
              </a:r>
            </a:p>
          </p:txBody>
        </p:sp>
      </p:grpSp>
    </p:spTree>
    <p:extLst>
      <p:ext uri="{BB962C8B-B14F-4D97-AF65-F5344CB8AC3E}">
        <p14:creationId xmlns:p14="http://schemas.microsoft.com/office/powerpoint/2010/main" val="1047864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Kidney Disease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55</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40825" y="6387033"/>
            <a:ext cx="4754448"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14.5 per 100,000 for kidney disease. The number of deaths per 100,000 people across racial/ethnic groups is as follows: 13.0 for White, 26.2 for Black, 8.3 for Asian/Pacific Islander, 21.7 for American Indian, 14.6 for Hispanic, and 27.8 for Arab. ">
            <a:extLst>
              <a:ext uri="{FF2B5EF4-FFF2-40B4-BE49-F238E27FC236}">
                <a16:creationId xmlns:a16="http://schemas.microsoft.com/office/drawing/2014/main" id="{3D2968AA-6516-4DCB-ADD4-9A3A01C3449E}"/>
              </a:ext>
            </a:extLst>
          </p:cNvPr>
          <p:cNvGraphicFramePr>
            <a:graphicFrameLocks noGrp="1"/>
          </p:cNvGraphicFramePr>
          <p:nvPr>
            <p:ph idx="1"/>
            <p:extLst>
              <p:ext uri="{D42A27DB-BD31-4B8C-83A1-F6EECF244321}">
                <p14:modId xmlns:p14="http://schemas.microsoft.com/office/powerpoint/2010/main" val="3060998064"/>
              </p:ext>
            </p:extLst>
          </p:nvPr>
        </p:nvGraphicFramePr>
        <p:xfrm>
          <a:off x="838200" y="1820762"/>
          <a:ext cx="8922745" cy="417241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16E92085-8248-4ACC-8EBF-07CF670E0F30}"/>
              </a:ext>
            </a:extLst>
          </p:cNvPr>
          <p:cNvGrpSpPr>
            <a:grpSpLocks/>
          </p:cNvGrpSpPr>
          <p:nvPr/>
        </p:nvGrpSpPr>
        <p:grpSpPr bwMode="auto">
          <a:xfrm>
            <a:off x="9982199" y="3669577"/>
            <a:ext cx="1969655" cy="1323439"/>
            <a:chOff x="5867400" y="3901710"/>
            <a:chExt cx="1467290" cy="1328006"/>
          </a:xfrm>
        </p:grpSpPr>
        <p:cxnSp>
          <p:nvCxnSpPr>
            <p:cNvPr id="9" name="Straight Arrow Connector 8">
              <a:extLst>
                <a:ext uri="{FF2B5EF4-FFF2-40B4-BE49-F238E27FC236}">
                  <a16:creationId xmlns:a16="http://schemas.microsoft.com/office/drawing/2014/main" id="{F57CCA63-0663-47A2-9A22-1EF7C1AF628D}"/>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595D5EC9-5744-4C16-B64E-FBE327E8DDFD}"/>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14.5</a:t>
              </a:r>
            </a:p>
          </p:txBody>
        </p:sp>
      </p:grpSp>
    </p:spTree>
    <p:extLst>
      <p:ext uri="{BB962C8B-B14F-4D97-AF65-F5344CB8AC3E}">
        <p14:creationId xmlns:p14="http://schemas.microsoft.com/office/powerpoint/2010/main" val="3385748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Chronic Lower Respiratory Disease Mortality Rate </a:t>
            </a:r>
            <a:br>
              <a:rPr lang="en-US" sz="3600" b="1" dirty="0"/>
            </a:br>
            <a:r>
              <a:rPr lang="en-US" sz="3600" b="1" dirty="0"/>
              <a:t>(per 100,000), 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56</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50062" y="6413698"/>
            <a:ext cx="4338811"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45.6 per 100,000 for chronic lower respiratory disease. The number of deaths per 100,000 people across racial/ethnic groups is as follows: 47.3 for White, 32.3 for Black, 9.6 for Asian/Pacific Islander, 72.1 for American Indian, 22.5 for Hispanic, and 33.8 for Arab. ">
            <a:extLst>
              <a:ext uri="{FF2B5EF4-FFF2-40B4-BE49-F238E27FC236}">
                <a16:creationId xmlns:a16="http://schemas.microsoft.com/office/drawing/2014/main" id="{04720660-AF8B-4BDD-A66A-93556753DA86}"/>
              </a:ext>
            </a:extLst>
          </p:cNvPr>
          <p:cNvGraphicFramePr>
            <a:graphicFrameLocks noGrp="1"/>
          </p:cNvGraphicFramePr>
          <p:nvPr>
            <p:ph idx="1"/>
            <p:extLst>
              <p:ext uri="{D42A27DB-BD31-4B8C-83A1-F6EECF244321}">
                <p14:modId xmlns:p14="http://schemas.microsoft.com/office/powerpoint/2010/main" val="3791973879"/>
              </p:ext>
            </p:extLst>
          </p:nvPr>
        </p:nvGraphicFramePr>
        <p:xfrm>
          <a:off x="915320" y="1950836"/>
          <a:ext cx="8845625" cy="4119458"/>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2008E34A-2BE3-4CD8-830C-117E8B7588C4}"/>
              </a:ext>
            </a:extLst>
          </p:cNvPr>
          <p:cNvGrpSpPr>
            <a:grpSpLocks/>
          </p:cNvGrpSpPr>
          <p:nvPr/>
        </p:nvGrpSpPr>
        <p:grpSpPr bwMode="auto">
          <a:xfrm>
            <a:off x="9982200" y="3429001"/>
            <a:ext cx="1960418" cy="1323439"/>
            <a:chOff x="5867400" y="3901710"/>
            <a:chExt cx="1467290" cy="1328006"/>
          </a:xfrm>
        </p:grpSpPr>
        <p:cxnSp>
          <p:nvCxnSpPr>
            <p:cNvPr id="9" name="Straight Arrow Connector 8">
              <a:extLst>
                <a:ext uri="{FF2B5EF4-FFF2-40B4-BE49-F238E27FC236}">
                  <a16:creationId xmlns:a16="http://schemas.microsoft.com/office/drawing/2014/main" id="{C5B399F3-628D-40EA-8759-2C7B41805C43}"/>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816E44EF-DD12-4D75-A3DF-5A21ED00236E}"/>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45.6</a:t>
              </a:r>
            </a:p>
          </p:txBody>
        </p:sp>
      </p:grpSp>
    </p:spTree>
    <p:extLst>
      <p:ext uri="{BB962C8B-B14F-4D97-AF65-F5344CB8AC3E}">
        <p14:creationId xmlns:p14="http://schemas.microsoft.com/office/powerpoint/2010/main" val="3704959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Alzheimer’s Disease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57</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31588" y="6321136"/>
            <a:ext cx="4200266"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28.6 per 100,000 for alzheimer's disease. The number of deaths per 100,000 people across racial/ethnic groups is as follows: 29.5 for White, 22.1 for Black, 8.5 for Asian/Pacific Islander, 25.1 for American Indian, 19.5 for Hispanic, and 33.0 for Arab. ">
            <a:extLst>
              <a:ext uri="{FF2B5EF4-FFF2-40B4-BE49-F238E27FC236}">
                <a16:creationId xmlns:a16="http://schemas.microsoft.com/office/drawing/2014/main" id="{E233E66E-328C-4417-8A4E-55A269E385C8}"/>
              </a:ext>
            </a:extLst>
          </p:cNvPr>
          <p:cNvGraphicFramePr>
            <a:graphicFrameLocks noGrp="1"/>
          </p:cNvGraphicFramePr>
          <p:nvPr>
            <p:ph idx="1"/>
            <p:extLst>
              <p:ext uri="{D42A27DB-BD31-4B8C-83A1-F6EECF244321}">
                <p14:modId xmlns:p14="http://schemas.microsoft.com/office/powerpoint/2010/main" val="1487283083"/>
              </p:ext>
            </p:extLst>
          </p:nvPr>
        </p:nvGraphicFramePr>
        <p:xfrm>
          <a:off x="838200" y="1825625"/>
          <a:ext cx="8900711" cy="416755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8B47C265-981E-4697-BB76-D69C205DB6B4}"/>
              </a:ext>
            </a:extLst>
          </p:cNvPr>
          <p:cNvGrpSpPr>
            <a:grpSpLocks/>
          </p:cNvGrpSpPr>
          <p:nvPr/>
        </p:nvGrpSpPr>
        <p:grpSpPr bwMode="auto">
          <a:xfrm>
            <a:off x="9982199" y="2470533"/>
            <a:ext cx="1941945" cy="1323439"/>
            <a:chOff x="5867400" y="3901710"/>
            <a:chExt cx="1467290" cy="1328006"/>
          </a:xfrm>
        </p:grpSpPr>
        <p:cxnSp>
          <p:nvCxnSpPr>
            <p:cNvPr id="9" name="Straight Arrow Connector 8">
              <a:extLst>
                <a:ext uri="{FF2B5EF4-FFF2-40B4-BE49-F238E27FC236}">
                  <a16:creationId xmlns:a16="http://schemas.microsoft.com/office/drawing/2014/main" id="{EAA2E33C-8F11-42FC-B15E-C8A808C9FBDF}"/>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E33404F7-6AB0-4D5A-BF87-B3F7B0BCDECA}"/>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28.6</a:t>
              </a:r>
            </a:p>
          </p:txBody>
        </p:sp>
      </p:grpSp>
    </p:spTree>
    <p:extLst>
      <p:ext uri="{BB962C8B-B14F-4D97-AF65-F5344CB8AC3E}">
        <p14:creationId xmlns:p14="http://schemas.microsoft.com/office/powerpoint/2010/main" val="129856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AIDS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58</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22353" y="6466210"/>
            <a:ext cx="4671320"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1 per 100,000 for AIDS. The number of deaths per 100,000 people across racial/ethnic groups is as follows: 0.5 for White and 4.7 for Black.">
            <a:extLst>
              <a:ext uri="{FF2B5EF4-FFF2-40B4-BE49-F238E27FC236}">
                <a16:creationId xmlns:a16="http://schemas.microsoft.com/office/drawing/2014/main" id="{00BD5397-96EE-4062-A63D-5B3341996118}"/>
              </a:ext>
            </a:extLst>
          </p:cNvPr>
          <p:cNvGraphicFramePr>
            <a:graphicFrameLocks noGrp="1"/>
          </p:cNvGraphicFramePr>
          <p:nvPr>
            <p:ph idx="1"/>
            <p:extLst>
              <p:ext uri="{D42A27DB-BD31-4B8C-83A1-F6EECF244321}">
                <p14:modId xmlns:p14="http://schemas.microsoft.com/office/powerpoint/2010/main" val="37691913"/>
              </p:ext>
            </p:extLst>
          </p:nvPr>
        </p:nvGraphicFramePr>
        <p:xfrm>
          <a:off x="838201" y="1825625"/>
          <a:ext cx="8845626" cy="4134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C5F7579E-8806-4035-95AE-CCBB6982B939}"/>
              </a:ext>
            </a:extLst>
          </p:cNvPr>
          <p:cNvGrpSpPr>
            <a:grpSpLocks/>
          </p:cNvGrpSpPr>
          <p:nvPr/>
        </p:nvGrpSpPr>
        <p:grpSpPr bwMode="auto">
          <a:xfrm>
            <a:off x="9982200" y="4530688"/>
            <a:ext cx="2006600" cy="1323439"/>
            <a:chOff x="5867400" y="3901710"/>
            <a:chExt cx="1467290" cy="1328006"/>
          </a:xfrm>
        </p:grpSpPr>
        <p:cxnSp>
          <p:nvCxnSpPr>
            <p:cNvPr id="9" name="Straight Arrow Connector 8">
              <a:extLst>
                <a:ext uri="{FF2B5EF4-FFF2-40B4-BE49-F238E27FC236}">
                  <a16:creationId xmlns:a16="http://schemas.microsoft.com/office/drawing/2014/main" id="{2B365BB4-FABB-4BC9-9553-B85CD7E3C16F}"/>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6F2D514D-805C-42C2-8E05-33DAECEFC5AD}"/>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dirty="0">
                  <a:latin typeface="+mj-lt"/>
                </a:rPr>
                <a:t>All Race/ Ethnicities</a:t>
              </a:r>
            </a:p>
            <a:p>
              <a:pPr eaLnBrk="1" hangingPunct="1">
                <a:spcBef>
                  <a:spcPct val="0"/>
                </a:spcBef>
                <a:buFontTx/>
                <a:buNone/>
              </a:pPr>
              <a:r>
                <a:rPr lang="en-US" altLang="en-US" sz="2000" dirty="0">
                  <a:latin typeface="+mj-lt"/>
                </a:rPr>
                <a:t>= 1.1</a:t>
              </a:r>
            </a:p>
          </p:txBody>
        </p:sp>
      </p:grpSp>
    </p:spTree>
    <p:extLst>
      <p:ext uri="{BB962C8B-B14F-4D97-AF65-F5344CB8AC3E}">
        <p14:creationId xmlns:p14="http://schemas.microsoft.com/office/powerpoint/2010/main" val="1683649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Pneumonia and Influenza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59</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40825" y="6413698"/>
            <a:ext cx="4255684"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4.7 per 100,000 for pneumonia and influenza. The number of deaths per 100,000 people across racial/ethnic groups is as follows: 14.2 for White, 17.7 for Black, 7.8 for Asian/Pacific Islander, 18.3 for American Indian, 11.8 for Hispanic, and 26.4 for Arab. ">
            <a:extLst>
              <a:ext uri="{FF2B5EF4-FFF2-40B4-BE49-F238E27FC236}">
                <a16:creationId xmlns:a16="http://schemas.microsoft.com/office/drawing/2014/main" id="{E65E819C-2CF1-4F67-896A-5B484E31ED02}"/>
              </a:ext>
            </a:extLst>
          </p:cNvPr>
          <p:cNvGraphicFramePr>
            <a:graphicFrameLocks noGrp="1"/>
          </p:cNvGraphicFramePr>
          <p:nvPr>
            <p:ph idx="1"/>
            <p:extLst>
              <p:ext uri="{D42A27DB-BD31-4B8C-83A1-F6EECF244321}">
                <p14:modId xmlns:p14="http://schemas.microsoft.com/office/powerpoint/2010/main" val="239687313"/>
              </p:ext>
            </p:extLst>
          </p:nvPr>
        </p:nvGraphicFramePr>
        <p:xfrm>
          <a:off x="838200" y="1825625"/>
          <a:ext cx="8900711" cy="415653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CF313434-D7AC-41F5-8B58-8A9C6DD7A082}"/>
              </a:ext>
            </a:extLst>
          </p:cNvPr>
          <p:cNvGrpSpPr>
            <a:grpSpLocks/>
          </p:cNvGrpSpPr>
          <p:nvPr/>
        </p:nvGrpSpPr>
        <p:grpSpPr bwMode="auto">
          <a:xfrm>
            <a:off x="9861014" y="3549950"/>
            <a:ext cx="1915350" cy="1323439"/>
            <a:chOff x="5867400" y="3901710"/>
            <a:chExt cx="1467290" cy="1328006"/>
          </a:xfrm>
        </p:grpSpPr>
        <p:cxnSp>
          <p:nvCxnSpPr>
            <p:cNvPr id="9" name="Straight Arrow Connector 8">
              <a:extLst>
                <a:ext uri="{FF2B5EF4-FFF2-40B4-BE49-F238E27FC236}">
                  <a16:creationId xmlns:a16="http://schemas.microsoft.com/office/drawing/2014/main" id="{0DDEB9AD-A090-49B5-8352-B5EFFB57063E}"/>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A2E385F6-CB82-40D2-91A9-1DD0B2123D33}"/>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14.7</a:t>
              </a:r>
            </a:p>
          </p:txBody>
        </p:sp>
      </p:grpSp>
    </p:spTree>
    <p:extLst>
      <p:ext uri="{BB962C8B-B14F-4D97-AF65-F5344CB8AC3E}">
        <p14:creationId xmlns:p14="http://schemas.microsoft.com/office/powerpoint/2010/main" val="153438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CF7D-0C2B-460C-A492-A374EF0DF133}"/>
              </a:ext>
            </a:extLst>
          </p:cNvPr>
          <p:cNvSpPr>
            <a:spLocks noGrp="1"/>
          </p:cNvSpPr>
          <p:nvPr>
            <p:ph type="title"/>
          </p:nvPr>
        </p:nvSpPr>
        <p:spPr/>
        <p:txBody>
          <a:bodyPr>
            <a:normAutofit/>
          </a:bodyPr>
          <a:lstStyle/>
          <a:p>
            <a:pPr algn="ctr"/>
            <a:r>
              <a:rPr lang="en-US" sz="3600" dirty="0"/>
              <a:t>Proportion of Uni- or Multi- Racial Reported, by Race, Michigan 2011-2015</a:t>
            </a:r>
          </a:p>
        </p:txBody>
      </p:sp>
      <p:sp>
        <p:nvSpPr>
          <p:cNvPr id="5" name="Slide Number Placeholder 4">
            <a:extLst>
              <a:ext uri="{FF2B5EF4-FFF2-40B4-BE49-F238E27FC236}">
                <a16:creationId xmlns:a16="http://schemas.microsoft.com/office/drawing/2014/main" id="{26472392-61E7-4EDC-B7AA-4CA54B885C76}"/>
              </a:ext>
            </a:extLst>
          </p:cNvPr>
          <p:cNvSpPr>
            <a:spLocks noGrp="1"/>
          </p:cNvSpPr>
          <p:nvPr>
            <p:ph type="sldNum" sz="quarter" idx="12"/>
          </p:nvPr>
        </p:nvSpPr>
        <p:spPr/>
        <p:txBody>
          <a:bodyPr/>
          <a:lstStyle/>
          <a:p>
            <a:fld id="{AF660CDA-B73B-4A92-A543-666FA80A6082}" type="slidenum">
              <a:rPr lang="en-US" smtClean="0"/>
              <a:t>6</a:t>
            </a:fld>
            <a:endParaRPr lang="en-US"/>
          </a:p>
        </p:txBody>
      </p:sp>
      <p:graphicFrame>
        <p:nvGraphicFramePr>
          <p:cNvPr id="6" name="Content Placeholder 3">
            <a:extLst>
              <a:ext uri="{FF2B5EF4-FFF2-40B4-BE49-F238E27FC236}">
                <a16:creationId xmlns:a16="http://schemas.microsoft.com/office/drawing/2014/main" id="{27C5CE89-D12B-44D2-BAC4-C727000C0D2D}"/>
              </a:ext>
            </a:extLst>
          </p:cNvPr>
          <p:cNvGraphicFramePr>
            <a:graphicFrameLocks noGrp="1"/>
          </p:cNvGraphicFramePr>
          <p:nvPr>
            <p:ph idx="1"/>
            <p:extLst>
              <p:ext uri="{D42A27DB-BD31-4B8C-83A1-F6EECF244321}">
                <p14:modId xmlns:p14="http://schemas.microsoft.com/office/powerpoint/2010/main" val="42333565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4CDCC46-9300-43ED-852F-2F517375BC66}"/>
              </a:ext>
            </a:extLst>
          </p:cNvPr>
          <p:cNvSpPr txBox="1"/>
          <p:nvPr/>
        </p:nvSpPr>
        <p:spPr>
          <a:xfrm>
            <a:off x="81023" y="6413698"/>
            <a:ext cx="3125165" cy="307777"/>
          </a:xfrm>
          <a:prstGeom prst="rect">
            <a:avLst/>
          </a:prstGeom>
          <a:noFill/>
        </p:spPr>
        <p:txBody>
          <a:bodyPr wrap="square" rtlCol="0">
            <a:spAutoFit/>
          </a:bodyPr>
          <a:lstStyle/>
          <a:p>
            <a:r>
              <a:rPr lang="en-US" sz="1400" dirty="0"/>
              <a:t>2011-2015 American Community Survey</a:t>
            </a:r>
          </a:p>
        </p:txBody>
      </p:sp>
    </p:spTree>
    <p:extLst>
      <p:ext uri="{BB962C8B-B14F-4D97-AF65-F5344CB8AC3E}">
        <p14:creationId xmlns:p14="http://schemas.microsoft.com/office/powerpoint/2010/main" val="1280613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Septicemia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60</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13116" y="6413698"/>
            <a:ext cx="4135611"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10.1 per 100,000 for septicemia. The number of deaths per 100,000 people across racial/ethnic groups is as follows: 8.9 for White, 18.5 for Black, 4.5 for Asian/Pacific Islander, 10.0 for American Indian, 7.5 for Hispanic, and 19.3 for Arab. ">
            <a:extLst>
              <a:ext uri="{FF2B5EF4-FFF2-40B4-BE49-F238E27FC236}">
                <a16:creationId xmlns:a16="http://schemas.microsoft.com/office/drawing/2014/main" id="{33611121-370B-4F4C-96AD-C4E96B8A3890}"/>
              </a:ext>
            </a:extLst>
          </p:cNvPr>
          <p:cNvGraphicFramePr>
            <a:graphicFrameLocks noGrp="1"/>
          </p:cNvGraphicFramePr>
          <p:nvPr>
            <p:ph idx="1"/>
            <p:extLst>
              <p:ext uri="{D42A27DB-BD31-4B8C-83A1-F6EECF244321}">
                <p14:modId xmlns:p14="http://schemas.microsoft.com/office/powerpoint/2010/main" val="1539068111"/>
              </p:ext>
            </p:extLst>
          </p:nvPr>
        </p:nvGraphicFramePr>
        <p:xfrm>
          <a:off x="838199" y="1825625"/>
          <a:ext cx="8823593" cy="4178567"/>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208DCBED-0F59-4AD0-831B-513E040F47C1}"/>
              </a:ext>
            </a:extLst>
          </p:cNvPr>
          <p:cNvGrpSpPr>
            <a:grpSpLocks/>
          </p:cNvGrpSpPr>
          <p:nvPr/>
        </p:nvGrpSpPr>
        <p:grpSpPr bwMode="auto">
          <a:xfrm>
            <a:off x="9872031" y="4004049"/>
            <a:ext cx="1932042" cy="1323439"/>
            <a:chOff x="5867400" y="3901710"/>
            <a:chExt cx="1467290" cy="1328006"/>
          </a:xfrm>
        </p:grpSpPr>
        <p:cxnSp>
          <p:nvCxnSpPr>
            <p:cNvPr id="9" name="Straight Arrow Connector 8">
              <a:extLst>
                <a:ext uri="{FF2B5EF4-FFF2-40B4-BE49-F238E27FC236}">
                  <a16:creationId xmlns:a16="http://schemas.microsoft.com/office/drawing/2014/main" id="{1A5ADE82-C82D-4028-A9E1-22D08435A7A4}"/>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9BBF3EFD-E49C-4789-991D-E1CFE6CBD579}"/>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10.1</a:t>
              </a:r>
            </a:p>
          </p:txBody>
        </p:sp>
      </p:grpSp>
    </p:spTree>
    <p:extLst>
      <p:ext uri="{BB962C8B-B14F-4D97-AF65-F5344CB8AC3E}">
        <p14:creationId xmlns:p14="http://schemas.microsoft.com/office/powerpoint/2010/main" val="3239321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Homicide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61</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50062" y="6385023"/>
            <a:ext cx="4569720"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 homicide rate is 6.8 per 100,000 . The number of deaths per 100,000 people across racial/ethnic groups is as follows: 2.1 for White, 30.6 for Black, 5.9 for Hispanic, and 3.7 for Arab. ">
            <a:extLst>
              <a:ext uri="{FF2B5EF4-FFF2-40B4-BE49-F238E27FC236}">
                <a16:creationId xmlns:a16="http://schemas.microsoft.com/office/drawing/2014/main" id="{8CA830EA-AB67-4B86-805F-A4A0108F378B}"/>
              </a:ext>
            </a:extLst>
          </p:cNvPr>
          <p:cNvGraphicFramePr>
            <a:graphicFrameLocks noGrp="1"/>
          </p:cNvGraphicFramePr>
          <p:nvPr>
            <p:ph idx="1"/>
            <p:extLst>
              <p:ext uri="{D42A27DB-BD31-4B8C-83A1-F6EECF244321}">
                <p14:modId xmlns:p14="http://schemas.microsoft.com/office/powerpoint/2010/main" val="2722070896"/>
              </p:ext>
            </p:extLst>
          </p:nvPr>
        </p:nvGraphicFramePr>
        <p:xfrm>
          <a:off x="838200" y="1825625"/>
          <a:ext cx="8746475" cy="4134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E67FE6BB-6474-489B-9BA4-E8A371793CBC}"/>
              </a:ext>
            </a:extLst>
          </p:cNvPr>
          <p:cNvGrpSpPr>
            <a:grpSpLocks/>
          </p:cNvGrpSpPr>
          <p:nvPr/>
        </p:nvGrpSpPr>
        <p:grpSpPr bwMode="auto">
          <a:xfrm>
            <a:off x="9982200" y="4543875"/>
            <a:ext cx="1895764" cy="1323439"/>
            <a:chOff x="5867400" y="3901710"/>
            <a:chExt cx="1467290" cy="1328006"/>
          </a:xfrm>
        </p:grpSpPr>
        <p:cxnSp>
          <p:nvCxnSpPr>
            <p:cNvPr id="9" name="Straight Arrow Connector 8">
              <a:extLst>
                <a:ext uri="{FF2B5EF4-FFF2-40B4-BE49-F238E27FC236}">
                  <a16:creationId xmlns:a16="http://schemas.microsoft.com/office/drawing/2014/main" id="{3DB135B6-CE09-4677-B243-A4C9C4C8BF6C}"/>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3587CEA5-B807-423D-B741-D9FC8078B45C}"/>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6.8</a:t>
              </a:r>
            </a:p>
          </p:txBody>
        </p:sp>
      </p:grpSp>
    </p:spTree>
    <p:extLst>
      <p:ext uri="{BB962C8B-B14F-4D97-AF65-F5344CB8AC3E}">
        <p14:creationId xmlns:p14="http://schemas.microsoft.com/office/powerpoint/2010/main" val="1860391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Suicide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62</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205481" y="6424666"/>
            <a:ext cx="4172556"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 suicide rate is 13.1 per 100,000. The number of deaths per 100,000 people across racial/ethnic groups is as follows: 14.3 for White, 7.0 for Black, 4.6 for Asian/Pacific Islander, 15.9 for American Indian, 7.4 for Hispanic, and 7.5 for Arab. ">
            <a:extLst>
              <a:ext uri="{FF2B5EF4-FFF2-40B4-BE49-F238E27FC236}">
                <a16:creationId xmlns:a16="http://schemas.microsoft.com/office/drawing/2014/main" id="{24768F18-B79C-443D-A436-E42B145D536D}"/>
              </a:ext>
            </a:extLst>
          </p:cNvPr>
          <p:cNvGraphicFramePr>
            <a:graphicFrameLocks noGrp="1"/>
          </p:cNvGraphicFramePr>
          <p:nvPr>
            <p:ph idx="1"/>
            <p:extLst>
              <p:ext uri="{D42A27DB-BD31-4B8C-83A1-F6EECF244321}">
                <p14:modId xmlns:p14="http://schemas.microsoft.com/office/powerpoint/2010/main" val="896521072"/>
              </p:ext>
            </p:extLst>
          </p:nvPr>
        </p:nvGraphicFramePr>
        <p:xfrm>
          <a:off x="838200" y="1825625"/>
          <a:ext cx="8845627" cy="4123483"/>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CAFCAD16-3C90-4F30-8616-17D062F978BE}"/>
              </a:ext>
            </a:extLst>
          </p:cNvPr>
          <p:cNvGrpSpPr>
            <a:grpSpLocks/>
          </p:cNvGrpSpPr>
          <p:nvPr/>
        </p:nvGrpSpPr>
        <p:grpSpPr bwMode="auto">
          <a:xfrm>
            <a:off x="9982202" y="2721115"/>
            <a:ext cx="1858818" cy="1015663"/>
            <a:chOff x="5867400" y="3901710"/>
            <a:chExt cx="1613916" cy="1019168"/>
          </a:xfrm>
        </p:grpSpPr>
        <p:cxnSp>
          <p:nvCxnSpPr>
            <p:cNvPr id="9" name="Straight Arrow Connector 8">
              <a:extLst>
                <a:ext uri="{FF2B5EF4-FFF2-40B4-BE49-F238E27FC236}">
                  <a16:creationId xmlns:a16="http://schemas.microsoft.com/office/drawing/2014/main" id="{72963F20-1C6E-4A7E-990C-8E722A7554B7}"/>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8F214AD9-FEA4-4C65-AB56-8A196B07410C}"/>
                </a:ext>
              </a:extLst>
            </p:cNvPr>
            <p:cNvSpPr txBox="1">
              <a:spLocks noChangeArrowheads="1"/>
            </p:cNvSpPr>
            <p:nvPr/>
          </p:nvSpPr>
          <p:spPr bwMode="auto">
            <a:xfrm>
              <a:off x="6363039" y="3901710"/>
              <a:ext cx="1118277" cy="10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13.1</a:t>
              </a:r>
            </a:p>
          </p:txBody>
        </p:sp>
      </p:grpSp>
    </p:spTree>
    <p:extLst>
      <p:ext uri="{BB962C8B-B14F-4D97-AF65-F5344CB8AC3E}">
        <p14:creationId xmlns:p14="http://schemas.microsoft.com/office/powerpoint/2010/main" val="2064953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Unintentional Injury Mortality Rate (per 100,000), </a:t>
            </a:r>
            <a:br>
              <a:rPr lang="en-US" sz="3600" b="1" dirty="0"/>
            </a:br>
            <a:r>
              <a:rPr lang="en-US" sz="3600" b="1" dirty="0"/>
              <a:t>age-adjusted, 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63</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22352" y="6413698"/>
            <a:ext cx="4532775" cy="307777"/>
          </a:xfrm>
          <a:prstGeom prst="rect">
            <a:avLst/>
          </a:prstGeom>
          <a:noFill/>
        </p:spPr>
        <p:txBody>
          <a:bodyPr wrap="square" rtlCol="0">
            <a:spAutoFit/>
          </a:bodyPr>
          <a:lstStyle/>
          <a:p>
            <a:r>
              <a:rPr lang="en-US" sz="1400" dirty="0"/>
              <a:t>2012-2016 Michigan Resident Death Files, MDHHS</a:t>
            </a:r>
          </a:p>
        </p:txBody>
      </p:sp>
      <p:graphicFrame>
        <p:nvGraphicFramePr>
          <p:cNvPr id="7" name="Content Placeholder 6" descr="Across the state of Michigan, there is a mortality rate of 42.3 per 100,000 for unintentional injury. The number of deaths per 100,000 people across racial/ethnic groups is as follows: 42.4 for White, 42.4 for Black, 14.2 for Asian/Pacific Islander, 60.5 for American Indian, 37.6 for Hispanic, and 35.4 for Arab. ">
            <a:extLst>
              <a:ext uri="{FF2B5EF4-FFF2-40B4-BE49-F238E27FC236}">
                <a16:creationId xmlns:a16="http://schemas.microsoft.com/office/drawing/2014/main" id="{5350EABC-E683-433D-986F-1A2FBFF59077}"/>
              </a:ext>
            </a:extLst>
          </p:cNvPr>
          <p:cNvGraphicFramePr>
            <a:graphicFrameLocks noGrp="1"/>
          </p:cNvGraphicFramePr>
          <p:nvPr>
            <p:ph idx="1"/>
            <p:extLst>
              <p:ext uri="{D42A27DB-BD31-4B8C-83A1-F6EECF244321}">
                <p14:modId xmlns:p14="http://schemas.microsoft.com/office/powerpoint/2010/main" val="1372949233"/>
              </p:ext>
            </p:extLst>
          </p:nvPr>
        </p:nvGraphicFramePr>
        <p:xfrm>
          <a:off x="838201" y="1825625"/>
          <a:ext cx="8889693" cy="4134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1AD034DC-9FB2-470B-927E-D5EEA7C9A2EA}"/>
              </a:ext>
            </a:extLst>
          </p:cNvPr>
          <p:cNvGrpSpPr>
            <a:grpSpLocks/>
          </p:cNvGrpSpPr>
          <p:nvPr/>
        </p:nvGrpSpPr>
        <p:grpSpPr bwMode="auto">
          <a:xfrm>
            <a:off x="10055422" y="3184990"/>
            <a:ext cx="1933377" cy="1323439"/>
            <a:chOff x="5867400" y="3901710"/>
            <a:chExt cx="1467290" cy="1328006"/>
          </a:xfrm>
        </p:grpSpPr>
        <p:cxnSp>
          <p:nvCxnSpPr>
            <p:cNvPr id="9" name="Straight Arrow Connector 8">
              <a:extLst>
                <a:ext uri="{FF2B5EF4-FFF2-40B4-BE49-F238E27FC236}">
                  <a16:creationId xmlns:a16="http://schemas.microsoft.com/office/drawing/2014/main" id="{EBCFC27B-7B1E-4721-BFFC-C1133D6D7C8A}"/>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501D1FEA-CCD1-4D42-AB4B-4DF5C58CD499}"/>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42.3</a:t>
              </a:r>
            </a:p>
          </p:txBody>
        </p:sp>
      </p:grpSp>
    </p:spTree>
    <p:extLst>
      <p:ext uri="{BB962C8B-B14F-4D97-AF65-F5344CB8AC3E}">
        <p14:creationId xmlns:p14="http://schemas.microsoft.com/office/powerpoint/2010/main" val="3736518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773-A0CB-4244-843F-58A6EA917437}"/>
              </a:ext>
            </a:extLst>
          </p:cNvPr>
          <p:cNvSpPr>
            <a:spLocks noGrp="1"/>
          </p:cNvSpPr>
          <p:nvPr>
            <p:ph type="title"/>
          </p:nvPr>
        </p:nvSpPr>
        <p:spPr/>
        <p:txBody>
          <a:bodyPr>
            <a:noAutofit/>
          </a:bodyPr>
          <a:lstStyle/>
          <a:p>
            <a:pPr algn="ctr"/>
            <a:r>
              <a:rPr lang="en-US" sz="3600" b="1" dirty="0"/>
              <a:t>Infant Mortality Rate (per 1,000 Live Births), </a:t>
            </a:r>
            <a:br>
              <a:rPr lang="en-US" sz="3600" b="1" dirty="0"/>
            </a:br>
            <a:r>
              <a:rPr lang="en-US" sz="3600" b="1" dirty="0"/>
              <a:t>Michigan 2012-2016</a:t>
            </a:r>
          </a:p>
        </p:txBody>
      </p:sp>
      <p:sp>
        <p:nvSpPr>
          <p:cNvPr id="5" name="Slide Number Placeholder 4">
            <a:extLst>
              <a:ext uri="{FF2B5EF4-FFF2-40B4-BE49-F238E27FC236}">
                <a16:creationId xmlns:a16="http://schemas.microsoft.com/office/drawing/2014/main" id="{12E8B69D-FFC2-4BEB-BAF6-7A7E57434A02}"/>
              </a:ext>
            </a:extLst>
          </p:cNvPr>
          <p:cNvSpPr>
            <a:spLocks noGrp="1"/>
          </p:cNvSpPr>
          <p:nvPr>
            <p:ph type="sldNum" sz="quarter" idx="12"/>
          </p:nvPr>
        </p:nvSpPr>
        <p:spPr/>
        <p:txBody>
          <a:bodyPr/>
          <a:lstStyle/>
          <a:p>
            <a:fld id="{AF660CDA-B73B-4A92-A543-666FA80A6082}" type="slidenum">
              <a:rPr lang="en-US" smtClean="0"/>
              <a:t>64</a:t>
            </a:fld>
            <a:endParaRPr lang="en-US"/>
          </a:p>
        </p:txBody>
      </p:sp>
      <p:sp>
        <p:nvSpPr>
          <p:cNvPr id="6" name="TextBox 5">
            <a:extLst>
              <a:ext uri="{FF2B5EF4-FFF2-40B4-BE49-F238E27FC236}">
                <a16:creationId xmlns:a16="http://schemas.microsoft.com/office/drawing/2014/main" id="{2377F4DD-AD8F-4ACB-AEC0-F54C68A62184}"/>
              </a:ext>
            </a:extLst>
          </p:cNvPr>
          <p:cNvSpPr txBox="1"/>
          <p:nvPr/>
        </p:nvSpPr>
        <p:spPr>
          <a:xfrm>
            <a:off x="113116" y="6433903"/>
            <a:ext cx="4902230" cy="307777"/>
          </a:xfrm>
          <a:prstGeom prst="rect">
            <a:avLst/>
          </a:prstGeom>
          <a:noFill/>
        </p:spPr>
        <p:txBody>
          <a:bodyPr wrap="square" rtlCol="0">
            <a:spAutoFit/>
          </a:bodyPr>
          <a:lstStyle/>
          <a:p>
            <a:r>
              <a:rPr lang="en-US" sz="1400" dirty="0"/>
              <a:t>2012-2016 Michigan Resident Birth and Death Files, MDHHS</a:t>
            </a:r>
          </a:p>
        </p:txBody>
      </p:sp>
      <p:graphicFrame>
        <p:nvGraphicFramePr>
          <p:cNvPr id="7" name="Content Placeholder 6" descr="Across the state of Michigan, the infant mortality rate of 6.8 per 100,000. The number of infant deaths per 100,000 people across racial/ethnic groups is as follows: 5.3 for White, 13.5 for Black, 3.9 for Asian/Pacific Islander, 12.6 for American Indian, 9.1 for Hispanic, and 5.9 for Arab. ">
            <a:extLst>
              <a:ext uri="{FF2B5EF4-FFF2-40B4-BE49-F238E27FC236}">
                <a16:creationId xmlns:a16="http://schemas.microsoft.com/office/drawing/2014/main" id="{35C4D78E-565A-468D-AE8F-F40A7EBD837E}"/>
              </a:ext>
            </a:extLst>
          </p:cNvPr>
          <p:cNvGraphicFramePr>
            <a:graphicFrameLocks noGrp="1"/>
          </p:cNvGraphicFramePr>
          <p:nvPr>
            <p:ph idx="1"/>
            <p:extLst>
              <p:ext uri="{D42A27DB-BD31-4B8C-83A1-F6EECF244321}">
                <p14:modId xmlns:p14="http://schemas.microsoft.com/office/powerpoint/2010/main" val="1601653905"/>
              </p:ext>
            </p:extLst>
          </p:nvPr>
        </p:nvGraphicFramePr>
        <p:xfrm>
          <a:off x="838202" y="1825625"/>
          <a:ext cx="8801557" cy="4090433"/>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84DF4812-DF87-4C2E-9D7C-D4784908C375}"/>
              </a:ext>
            </a:extLst>
          </p:cNvPr>
          <p:cNvGrpSpPr>
            <a:grpSpLocks/>
          </p:cNvGrpSpPr>
          <p:nvPr/>
        </p:nvGrpSpPr>
        <p:grpSpPr bwMode="auto">
          <a:xfrm>
            <a:off x="9883048" y="3757867"/>
            <a:ext cx="1902552" cy="1323439"/>
            <a:chOff x="5867400" y="3901710"/>
            <a:chExt cx="1467290" cy="1328006"/>
          </a:xfrm>
        </p:grpSpPr>
        <p:cxnSp>
          <p:nvCxnSpPr>
            <p:cNvPr id="9" name="Straight Arrow Connector 8">
              <a:extLst>
                <a:ext uri="{FF2B5EF4-FFF2-40B4-BE49-F238E27FC236}">
                  <a16:creationId xmlns:a16="http://schemas.microsoft.com/office/drawing/2014/main" id="{6C250185-FC78-4313-B838-8A19F2316EE6}"/>
                </a:ext>
              </a:extLst>
            </p:cNvPr>
            <p:cNvCxnSpPr/>
            <p:nvPr/>
          </p:nvCxnSpPr>
          <p:spPr>
            <a:xfrm flipH="1">
              <a:off x="5867400" y="4070566"/>
              <a:ext cx="49620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43FC6CE7-274C-4D92-AD28-BA1CE765F5EB}"/>
                </a:ext>
              </a:extLst>
            </p:cNvPr>
            <p:cNvSpPr txBox="1">
              <a:spLocks noChangeArrowheads="1"/>
            </p:cNvSpPr>
            <p:nvPr/>
          </p:nvSpPr>
          <p:spPr bwMode="auto">
            <a:xfrm>
              <a:off x="6363039" y="3901710"/>
              <a:ext cx="971651" cy="1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6.8</a:t>
              </a:r>
            </a:p>
          </p:txBody>
        </p:sp>
      </p:grpSp>
    </p:spTree>
    <p:extLst>
      <p:ext uri="{BB962C8B-B14F-4D97-AF65-F5344CB8AC3E}">
        <p14:creationId xmlns:p14="http://schemas.microsoft.com/office/powerpoint/2010/main" val="2033690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E85D-0BFF-4344-BBE6-37A9C71AC7FC}"/>
              </a:ext>
            </a:extLst>
          </p:cNvPr>
          <p:cNvSpPr>
            <a:spLocks noGrp="1"/>
          </p:cNvSpPr>
          <p:nvPr>
            <p:ph type="title"/>
          </p:nvPr>
        </p:nvSpPr>
        <p:spPr/>
        <p:txBody>
          <a:bodyPr>
            <a:normAutofit/>
          </a:bodyPr>
          <a:lstStyle/>
          <a:p>
            <a:pPr algn="ctr"/>
            <a:r>
              <a:rPr lang="en-US" sz="3600" b="1" dirty="0"/>
              <a:t>Infant Mortality Rate, per 1,000 Live Births, </a:t>
            </a:r>
            <a:br>
              <a:rPr lang="en-US" sz="3600" b="1" dirty="0"/>
            </a:br>
            <a:r>
              <a:rPr lang="en-US" sz="3600" b="1" dirty="0"/>
              <a:t>Michigan 1998-2016</a:t>
            </a:r>
          </a:p>
        </p:txBody>
      </p:sp>
      <p:sp>
        <p:nvSpPr>
          <p:cNvPr id="5" name="Slide Number Placeholder 4">
            <a:extLst>
              <a:ext uri="{FF2B5EF4-FFF2-40B4-BE49-F238E27FC236}">
                <a16:creationId xmlns:a16="http://schemas.microsoft.com/office/drawing/2014/main" id="{64102A5A-D17E-4F74-91B9-7EA083A7CBB6}"/>
              </a:ext>
            </a:extLst>
          </p:cNvPr>
          <p:cNvSpPr>
            <a:spLocks noGrp="1"/>
          </p:cNvSpPr>
          <p:nvPr>
            <p:ph type="sldNum" sz="quarter" idx="12"/>
          </p:nvPr>
        </p:nvSpPr>
        <p:spPr/>
        <p:txBody>
          <a:bodyPr/>
          <a:lstStyle/>
          <a:p>
            <a:fld id="{AF660CDA-B73B-4A92-A543-666FA80A6082}" type="slidenum">
              <a:rPr lang="en-US" smtClean="0"/>
              <a:t>65</a:t>
            </a:fld>
            <a:endParaRPr lang="en-US"/>
          </a:p>
        </p:txBody>
      </p:sp>
      <p:pic>
        <p:nvPicPr>
          <p:cNvPr id="6" name="Picture 2" descr="Comparison of three-year average mortality rate between 1998 and 2016 across different racial/ethnic populations. Blacks have historically had the highest rate of infant mortality but is steadily decreasing and has intersected the Native American population whose infant mortality rate is on the rise. ">
            <a:extLst>
              <a:ext uri="{FF2B5EF4-FFF2-40B4-BE49-F238E27FC236}">
                <a16:creationId xmlns:a16="http://schemas.microsoft.com/office/drawing/2014/main" id="{0FA029D7-35FE-4713-ADDD-ADC2AD2DCA78}"/>
              </a:ext>
            </a:extLst>
          </p:cNvPr>
          <p:cNvPicPr>
            <a:picLocks noGrp="1" noChangeAspect="1" noChangeArrowheads="1"/>
          </p:cNvPicPr>
          <p:nvPr>
            <p:ph idx="1"/>
          </p:nvPr>
        </p:nvPicPr>
        <p:blipFill>
          <a:blip r:embed="rId2"/>
          <a:srcRect/>
          <a:stretch>
            <a:fillRect/>
          </a:stretch>
        </p:blipFill>
        <p:spPr>
          <a:xfrm>
            <a:off x="1306286" y="1486235"/>
            <a:ext cx="9390743" cy="4690728"/>
          </a:xfrm>
        </p:spPr>
      </p:pic>
      <p:sp>
        <p:nvSpPr>
          <p:cNvPr id="7" name="TextBox 6">
            <a:extLst>
              <a:ext uri="{FF2B5EF4-FFF2-40B4-BE49-F238E27FC236}">
                <a16:creationId xmlns:a16="http://schemas.microsoft.com/office/drawing/2014/main" id="{D8DDA632-CFA2-41C0-8A69-6F19B5E93BFF}"/>
              </a:ext>
            </a:extLst>
          </p:cNvPr>
          <p:cNvSpPr txBox="1"/>
          <p:nvPr/>
        </p:nvSpPr>
        <p:spPr>
          <a:xfrm>
            <a:off x="333828" y="6266656"/>
            <a:ext cx="3247571" cy="523220"/>
          </a:xfrm>
          <a:prstGeom prst="rect">
            <a:avLst/>
          </a:prstGeom>
          <a:noFill/>
        </p:spPr>
        <p:txBody>
          <a:bodyPr wrap="square" rtlCol="0">
            <a:spAutoFit/>
          </a:bodyPr>
          <a:lstStyle/>
          <a:p>
            <a:r>
              <a:rPr lang="en-US" sz="1400" dirty="0"/>
              <a:t>1998-2016 Division for Vital Records and Health Statistics, MDHHS</a:t>
            </a:r>
          </a:p>
        </p:txBody>
      </p:sp>
      <p:graphicFrame>
        <p:nvGraphicFramePr>
          <p:cNvPr id="9" name="Table 8">
            <a:extLst>
              <a:ext uri="{FF2B5EF4-FFF2-40B4-BE49-F238E27FC236}">
                <a16:creationId xmlns:a16="http://schemas.microsoft.com/office/drawing/2014/main" id="{CD2E922D-A5AA-4AD3-A081-487489EB863E}"/>
              </a:ext>
            </a:extLst>
          </p:cNvPr>
          <p:cNvGraphicFramePr>
            <a:graphicFrameLocks noGrp="1"/>
          </p:cNvGraphicFramePr>
          <p:nvPr>
            <p:extLst>
              <p:ext uri="{D42A27DB-BD31-4B8C-83A1-F6EECF244321}">
                <p14:modId xmlns:p14="http://schemas.microsoft.com/office/powerpoint/2010/main" val="4153786831"/>
              </p:ext>
            </p:extLst>
          </p:nvPr>
        </p:nvGraphicFramePr>
        <p:xfrm>
          <a:off x="10731500" y="2956214"/>
          <a:ext cx="1460500" cy="1333500"/>
        </p:xfrm>
        <a:graphic>
          <a:graphicData uri="http://schemas.openxmlformats.org/drawingml/2006/table">
            <a:tbl>
              <a:tblPr>
                <a:tableStyleId>{7DF18680-E054-41AD-8BC1-D1AEF772440D}</a:tableStyleId>
              </a:tblPr>
              <a:tblGrid>
                <a:gridCol w="736600">
                  <a:extLst>
                    <a:ext uri="{9D8B030D-6E8A-4147-A177-3AD203B41FA5}">
                      <a16:colId xmlns:a16="http://schemas.microsoft.com/office/drawing/2014/main" val="245472037"/>
                    </a:ext>
                  </a:extLst>
                </a:gridCol>
                <a:gridCol w="723900">
                  <a:extLst>
                    <a:ext uri="{9D8B030D-6E8A-4147-A177-3AD203B41FA5}">
                      <a16:colId xmlns:a16="http://schemas.microsoft.com/office/drawing/2014/main" val="2872027152"/>
                    </a:ext>
                  </a:extLst>
                </a:gridCol>
              </a:tblGrid>
              <a:tr h="190500">
                <a:tc>
                  <a:txBody>
                    <a:bodyPr/>
                    <a:lstStyle/>
                    <a:p>
                      <a:pPr algn="ctr" fontAlgn="b"/>
                      <a:r>
                        <a:rPr lang="en-US" sz="1100" b="0" u="none" strike="noStrike" dirty="0">
                          <a:solidFill>
                            <a:schemeClr val="tx1"/>
                          </a:solidFill>
                          <a:effectLst/>
                          <a:latin typeface="+mj-lt"/>
                        </a:rPr>
                        <a:t>Year</a:t>
                      </a:r>
                      <a:endParaRPr lang="en-US" sz="1100" b="0" i="0" u="none" strike="noStrike" dirty="0">
                        <a:solidFill>
                          <a:schemeClr val="tx1"/>
                        </a:solidFill>
                        <a:effectLst/>
                        <a:latin typeface="+mj-lt"/>
                      </a:endParaRPr>
                    </a:p>
                  </a:txBody>
                  <a:tcPr marL="9525" marR="9525" marT="9525" marB="0" anchor="b"/>
                </a:tc>
                <a:tc>
                  <a:txBody>
                    <a:bodyPr/>
                    <a:lstStyle/>
                    <a:p>
                      <a:pPr algn="ctr" fontAlgn="b"/>
                      <a:r>
                        <a:rPr lang="en-US" sz="1100" b="0" i="0" u="none" strike="noStrike" dirty="0">
                          <a:solidFill>
                            <a:schemeClr val="tx1"/>
                          </a:solidFill>
                          <a:effectLst/>
                          <a:latin typeface="+mj-lt"/>
                        </a:rPr>
                        <a:t>Rate</a:t>
                      </a:r>
                    </a:p>
                  </a:txBody>
                  <a:tcPr marL="9525" marR="9525" marT="9525" marB="0" anchor="b"/>
                </a:tc>
                <a:extLst>
                  <a:ext uri="{0D108BD9-81ED-4DB2-BD59-A6C34878D82A}">
                    <a16:rowId xmlns:a16="http://schemas.microsoft.com/office/drawing/2014/main" val="51215838"/>
                  </a:ext>
                </a:extLst>
              </a:tr>
              <a:tr h="190500">
                <a:tc>
                  <a:txBody>
                    <a:bodyPr/>
                    <a:lstStyle/>
                    <a:p>
                      <a:pPr algn="l" fontAlgn="b"/>
                      <a:r>
                        <a:rPr lang="en-US" sz="1100" u="none" strike="noStrike" dirty="0">
                          <a:effectLst/>
                          <a:latin typeface="+mj-lt"/>
                        </a:rPr>
                        <a:t>1998-2000</a:t>
                      </a:r>
                      <a:endParaRPr lang="en-US" sz="1100" b="0" i="0" u="none" strike="noStrike" dirty="0">
                        <a:solidFill>
                          <a:srgbClr val="000000"/>
                        </a:solidFill>
                        <a:effectLst/>
                        <a:latin typeface="+mj-lt"/>
                      </a:endParaRPr>
                    </a:p>
                  </a:txBody>
                  <a:tcPr marL="9525" marR="9525" marT="9525" marB="0" anchor="b"/>
                </a:tc>
                <a:tc>
                  <a:txBody>
                    <a:bodyPr/>
                    <a:lstStyle/>
                    <a:p>
                      <a:pPr algn="r" fontAlgn="b"/>
                      <a:r>
                        <a:rPr lang="en-US" sz="1100" u="none" strike="noStrike" dirty="0">
                          <a:effectLst/>
                          <a:latin typeface="+mj-lt"/>
                        </a:rPr>
                        <a:t>8.1</a:t>
                      </a:r>
                      <a:endParaRPr lang="en-US"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807310952"/>
                  </a:ext>
                </a:extLst>
              </a:tr>
              <a:tr h="190500">
                <a:tc>
                  <a:txBody>
                    <a:bodyPr/>
                    <a:lstStyle/>
                    <a:p>
                      <a:pPr algn="l" fontAlgn="b"/>
                      <a:r>
                        <a:rPr lang="en-US" sz="1100" u="none" strike="noStrike" dirty="0">
                          <a:effectLst/>
                          <a:latin typeface="+mj-lt"/>
                        </a:rPr>
                        <a:t>2001-2003</a:t>
                      </a:r>
                      <a:endParaRPr lang="en-US" sz="1100" b="0" i="0" u="none" strike="noStrike" dirty="0">
                        <a:solidFill>
                          <a:srgbClr val="000000"/>
                        </a:solidFill>
                        <a:effectLst/>
                        <a:latin typeface="+mj-lt"/>
                      </a:endParaRPr>
                    </a:p>
                  </a:txBody>
                  <a:tcPr marL="9525" marR="9525" marT="9525" marB="0" anchor="b"/>
                </a:tc>
                <a:tc>
                  <a:txBody>
                    <a:bodyPr/>
                    <a:lstStyle/>
                    <a:p>
                      <a:pPr algn="r" fontAlgn="b"/>
                      <a:r>
                        <a:rPr lang="en-US" sz="1100" u="none" strike="noStrike">
                          <a:effectLst/>
                          <a:latin typeface="+mj-lt"/>
                        </a:rPr>
                        <a:t>8.2</a:t>
                      </a:r>
                      <a:endParaRPr lang="en-US" sz="11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908163335"/>
                  </a:ext>
                </a:extLst>
              </a:tr>
              <a:tr h="190500">
                <a:tc>
                  <a:txBody>
                    <a:bodyPr/>
                    <a:lstStyle/>
                    <a:p>
                      <a:pPr algn="l" fontAlgn="b"/>
                      <a:r>
                        <a:rPr lang="en-US" sz="1100" u="none" strike="noStrike" dirty="0">
                          <a:effectLst/>
                          <a:latin typeface="+mj-lt"/>
                        </a:rPr>
                        <a:t>2004-2006</a:t>
                      </a:r>
                      <a:endParaRPr lang="en-US" sz="1100" b="0" i="0" u="none" strike="noStrike" dirty="0">
                        <a:solidFill>
                          <a:srgbClr val="000000"/>
                        </a:solidFill>
                        <a:effectLst/>
                        <a:latin typeface="+mj-lt"/>
                      </a:endParaRPr>
                    </a:p>
                  </a:txBody>
                  <a:tcPr marL="9525" marR="9525" marT="9525" marB="0" anchor="b"/>
                </a:tc>
                <a:tc>
                  <a:txBody>
                    <a:bodyPr/>
                    <a:lstStyle/>
                    <a:p>
                      <a:pPr algn="r" fontAlgn="b"/>
                      <a:r>
                        <a:rPr lang="en-US" sz="1100" u="none" strike="noStrike" dirty="0">
                          <a:effectLst/>
                          <a:latin typeface="+mj-lt"/>
                        </a:rPr>
                        <a:t>7.6</a:t>
                      </a:r>
                      <a:endParaRPr lang="en-US"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502495717"/>
                  </a:ext>
                </a:extLst>
              </a:tr>
              <a:tr h="190500">
                <a:tc>
                  <a:txBody>
                    <a:bodyPr/>
                    <a:lstStyle/>
                    <a:p>
                      <a:pPr algn="l" fontAlgn="b"/>
                      <a:r>
                        <a:rPr lang="en-US" sz="1100" u="none" strike="noStrike">
                          <a:effectLst/>
                          <a:latin typeface="+mj-lt"/>
                        </a:rPr>
                        <a:t>2007-2009</a:t>
                      </a:r>
                      <a:endParaRPr lang="en-US" sz="1100" b="0" i="0" u="none" strike="noStrike">
                        <a:solidFill>
                          <a:srgbClr val="000000"/>
                        </a:solidFill>
                        <a:effectLst/>
                        <a:latin typeface="+mj-lt"/>
                      </a:endParaRPr>
                    </a:p>
                  </a:txBody>
                  <a:tcPr marL="9525" marR="9525" marT="9525" marB="0" anchor="b"/>
                </a:tc>
                <a:tc>
                  <a:txBody>
                    <a:bodyPr/>
                    <a:lstStyle/>
                    <a:p>
                      <a:pPr algn="r" fontAlgn="b"/>
                      <a:r>
                        <a:rPr lang="en-US" sz="1100" u="none" strike="noStrike" dirty="0">
                          <a:effectLst/>
                          <a:latin typeface="+mj-lt"/>
                        </a:rPr>
                        <a:t>7.6</a:t>
                      </a:r>
                      <a:endParaRPr lang="en-US"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252950517"/>
                  </a:ext>
                </a:extLst>
              </a:tr>
              <a:tr h="190500">
                <a:tc>
                  <a:txBody>
                    <a:bodyPr/>
                    <a:lstStyle/>
                    <a:p>
                      <a:pPr algn="l" fontAlgn="b"/>
                      <a:r>
                        <a:rPr lang="en-US" sz="1100" u="none" strike="noStrike">
                          <a:effectLst/>
                          <a:latin typeface="+mj-lt"/>
                        </a:rPr>
                        <a:t>2010-2012</a:t>
                      </a:r>
                      <a:endParaRPr lang="en-US" sz="1100" b="0" i="0" u="none" strike="noStrike">
                        <a:solidFill>
                          <a:srgbClr val="000000"/>
                        </a:solidFill>
                        <a:effectLst/>
                        <a:latin typeface="+mj-lt"/>
                      </a:endParaRPr>
                    </a:p>
                  </a:txBody>
                  <a:tcPr marL="9525" marR="9525" marT="9525" marB="0" anchor="b"/>
                </a:tc>
                <a:tc>
                  <a:txBody>
                    <a:bodyPr/>
                    <a:lstStyle/>
                    <a:p>
                      <a:pPr algn="r" fontAlgn="b"/>
                      <a:r>
                        <a:rPr lang="en-US" sz="1100" u="none" strike="noStrike" dirty="0">
                          <a:effectLst/>
                          <a:latin typeface="+mj-lt"/>
                        </a:rPr>
                        <a:t>6.9</a:t>
                      </a:r>
                      <a:endParaRPr lang="en-US"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23835142"/>
                  </a:ext>
                </a:extLst>
              </a:tr>
              <a:tr h="190500">
                <a:tc>
                  <a:txBody>
                    <a:bodyPr/>
                    <a:lstStyle/>
                    <a:p>
                      <a:pPr algn="l" fontAlgn="b"/>
                      <a:r>
                        <a:rPr lang="en-US" sz="1100" u="none" strike="noStrike">
                          <a:effectLst/>
                          <a:latin typeface="+mj-lt"/>
                        </a:rPr>
                        <a:t>2013-2015</a:t>
                      </a:r>
                      <a:endParaRPr lang="en-US" sz="1100" b="0" i="0" u="none" strike="noStrike">
                        <a:solidFill>
                          <a:srgbClr val="000000"/>
                        </a:solidFill>
                        <a:effectLst/>
                        <a:latin typeface="+mj-lt"/>
                      </a:endParaRPr>
                    </a:p>
                  </a:txBody>
                  <a:tcPr marL="9525" marR="9525" marT="9525" marB="0" anchor="b"/>
                </a:tc>
                <a:tc>
                  <a:txBody>
                    <a:bodyPr/>
                    <a:lstStyle/>
                    <a:p>
                      <a:pPr algn="r" fontAlgn="b"/>
                      <a:r>
                        <a:rPr lang="en-US" sz="1100" u="none" strike="noStrike" dirty="0">
                          <a:effectLst/>
                          <a:latin typeface="+mj-lt"/>
                        </a:rPr>
                        <a:t>6.9</a:t>
                      </a:r>
                      <a:endParaRPr lang="en-US"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216764483"/>
                  </a:ext>
                </a:extLst>
              </a:tr>
            </a:tbl>
          </a:graphicData>
        </a:graphic>
      </p:graphicFrame>
      <p:sp>
        <p:nvSpPr>
          <p:cNvPr id="10" name="TextBox 9">
            <a:extLst>
              <a:ext uri="{FF2B5EF4-FFF2-40B4-BE49-F238E27FC236}">
                <a16:creationId xmlns:a16="http://schemas.microsoft.com/office/drawing/2014/main" id="{D4A4C9E7-144B-4074-A44D-67398C06CBC3}"/>
              </a:ext>
            </a:extLst>
          </p:cNvPr>
          <p:cNvSpPr txBox="1"/>
          <p:nvPr/>
        </p:nvSpPr>
        <p:spPr>
          <a:xfrm>
            <a:off x="10731500" y="2199047"/>
            <a:ext cx="1377373" cy="830997"/>
          </a:xfrm>
          <a:prstGeom prst="rect">
            <a:avLst/>
          </a:prstGeom>
          <a:noFill/>
        </p:spPr>
        <p:txBody>
          <a:bodyPr wrap="square" rtlCol="0">
            <a:spAutoFit/>
          </a:bodyPr>
          <a:lstStyle/>
          <a:p>
            <a:pPr algn="ctr"/>
            <a:r>
              <a:rPr lang="en-US" sz="1200" dirty="0"/>
              <a:t>Infant Mortality Rate, per 1,000 Live Births, All Race</a:t>
            </a:r>
            <a:r>
              <a:rPr lang="en-US" sz="1200"/>
              <a:t>/ Ethnicities</a:t>
            </a:r>
            <a:endParaRPr lang="en-US" sz="1200" dirty="0"/>
          </a:p>
        </p:txBody>
      </p:sp>
    </p:spTree>
    <p:extLst>
      <p:ext uri="{BB962C8B-B14F-4D97-AF65-F5344CB8AC3E}">
        <p14:creationId xmlns:p14="http://schemas.microsoft.com/office/powerpoint/2010/main" val="1473758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3BA9-FE9F-447A-9A46-5D3A095DAE32}"/>
              </a:ext>
            </a:extLst>
          </p:cNvPr>
          <p:cNvSpPr>
            <a:spLocks noGrp="1"/>
          </p:cNvSpPr>
          <p:nvPr>
            <p:ph type="title"/>
          </p:nvPr>
        </p:nvSpPr>
        <p:spPr/>
        <p:txBody>
          <a:bodyPr>
            <a:normAutofit/>
          </a:bodyPr>
          <a:lstStyle/>
          <a:p>
            <a:pPr algn="ctr"/>
            <a:r>
              <a:rPr lang="en-US" sz="3600" b="1" dirty="0"/>
              <a:t>Life Expectancy at Birth, Michigan 2000-2016</a:t>
            </a:r>
          </a:p>
        </p:txBody>
      </p:sp>
      <p:sp>
        <p:nvSpPr>
          <p:cNvPr id="5" name="Slide Number Placeholder 4">
            <a:extLst>
              <a:ext uri="{FF2B5EF4-FFF2-40B4-BE49-F238E27FC236}">
                <a16:creationId xmlns:a16="http://schemas.microsoft.com/office/drawing/2014/main" id="{748FAEA3-FB3C-4D2D-A739-B793FEB747D6}"/>
              </a:ext>
            </a:extLst>
          </p:cNvPr>
          <p:cNvSpPr>
            <a:spLocks noGrp="1"/>
          </p:cNvSpPr>
          <p:nvPr>
            <p:ph type="sldNum" sz="quarter" idx="12"/>
          </p:nvPr>
        </p:nvSpPr>
        <p:spPr/>
        <p:txBody>
          <a:bodyPr/>
          <a:lstStyle/>
          <a:p>
            <a:fld id="{AF660CDA-B73B-4A92-A543-666FA80A6082}" type="slidenum">
              <a:rPr lang="en-US" smtClean="0"/>
              <a:t>66</a:t>
            </a:fld>
            <a:endParaRPr lang="en-US"/>
          </a:p>
        </p:txBody>
      </p:sp>
      <p:graphicFrame>
        <p:nvGraphicFramePr>
          <p:cNvPr id="6" name="Content Placeholder 5" descr="The Life Expectancy at birth comparing between white females and males, and black females and males. White Females have the highest life expectancy and Black Males have the lowest life expectancy across trends between 2000 and 2016.">
            <a:extLst>
              <a:ext uri="{FF2B5EF4-FFF2-40B4-BE49-F238E27FC236}">
                <a16:creationId xmlns:a16="http://schemas.microsoft.com/office/drawing/2014/main" id="{C8F90F88-9A86-4C34-BC77-4B34CE8B5906}"/>
              </a:ext>
            </a:extLst>
          </p:cNvPr>
          <p:cNvGraphicFramePr>
            <a:graphicFrameLocks noGrp="1"/>
          </p:cNvGraphicFramePr>
          <p:nvPr>
            <p:ph idx="1"/>
            <p:extLst>
              <p:ext uri="{D42A27DB-BD31-4B8C-83A1-F6EECF244321}">
                <p14:modId xmlns:p14="http://schemas.microsoft.com/office/powerpoint/2010/main" val="2918602632"/>
              </p:ext>
            </p:extLst>
          </p:nvPr>
        </p:nvGraphicFramePr>
        <p:xfrm>
          <a:off x="838200" y="1825625"/>
          <a:ext cx="10342944" cy="41584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A95444E-8AD3-4BEC-8651-D8EF75110B14}"/>
              </a:ext>
            </a:extLst>
          </p:cNvPr>
          <p:cNvSpPr txBox="1"/>
          <p:nvPr/>
        </p:nvSpPr>
        <p:spPr>
          <a:xfrm>
            <a:off x="333828" y="6266656"/>
            <a:ext cx="3247571" cy="523220"/>
          </a:xfrm>
          <a:prstGeom prst="rect">
            <a:avLst/>
          </a:prstGeom>
          <a:noFill/>
        </p:spPr>
        <p:txBody>
          <a:bodyPr wrap="square" rtlCol="0">
            <a:spAutoFit/>
          </a:bodyPr>
          <a:lstStyle/>
          <a:p>
            <a:r>
              <a:rPr lang="en-US" sz="1400" dirty="0"/>
              <a:t>2000-2016 Division for Vital Records and Health Statistics, MDHHS</a:t>
            </a:r>
          </a:p>
        </p:txBody>
      </p:sp>
    </p:spTree>
    <p:extLst>
      <p:ext uri="{BB962C8B-B14F-4D97-AF65-F5344CB8AC3E}">
        <p14:creationId xmlns:p14="http://schemas.microsoft.com/office/powerpoint/2010/main" val="294984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0723-B76F-45F0-9A77-17099C5D8BC1}"/>
              </a:ext>
            </a:extLst>
          </p:cNvPr>
          <p:cNvSpPr>
            <a:spLocks noGrp="1"/>
          </p:cNvSpPr>
          <p:nvPr>
            <p:ph type="ctrTitle"/>
          </p:nvPr>
        </p:nvSpPr>
        <p:spPr>
          <a:xfrm>
            <a:off x="1006998" y="1550626"/>
            <a:ext cx="9672577" cy="2387600"/>
          </a:xfrm>
        </p:spPr>
        <p:txBody>
          <a:bodyPr/>
          <a:lstStyle/>
          <a:p>
            <a:r>
              <a:rPr lang="en-US" dirty="0"/>
              <a:t>Social Determinants of Health</a:t>
            </a:r>
          </a:p>
        </p:txBody>
      </p:sp>
      <p:sp>
        <p:nvSpPr>
          <p:cNvPr id="5" name="Slide Number Placeholder 4">
            <a:extLst>
              <a:ext uri="{FF2B5EF4-FFF2-40B4-BE49-F238E27FC236}">
                <a16:creationId xmlns:a16="http://schemas.microsoft.com/office/drawing/2014/main" id="{BB21C3DC-2ADA-4EDB-A9E1-CE67FDD3EE1D}"/>
              </a:ext>
            </a:extLst>
          </p:cNvPr>
          <p:cNvSpPr>
            <a:spLocks noGrp="1"/>
          </p:cNvSpPr>
          <p:nvPr>
            <p:ph type="sldNum" sz="quarter" idx="12"/>
          </p:nvPr>
        </p:nvSpPr>
        <p:spPr/>
        <p:txBody>
          <a:bodyPr/>
          <a:lstStyle/>
          <a:p>
            <a:fld id="{AF660CDA-B73B-4A92-A543-666FA80A6082}" type="slidenum">
              <a:rPr lang="en-US" smtClean="0"/>
              <a:t>7</a:t>
            </a:fld>
            <a:endParaRPr lang="en-US"/>
          </a:p>
        </p:txBody>
      </p:sp>
    </p:spTree>
    <p:extLst>
      <p:ext uri="{BB962C8B-B14F-4D97-AF65-F5344CB8AC3E}">
        <p14:creationId xmlns:p14="http://schemas.microsoft.com/office/powerpoint/2010/main" val="308708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66E8-D518-40E9-BEDD-192FD24B32C3}"/>
              </a:ext>
            </a:extLst>
          </p:cNvPr>
          <p:cNvSpPr>
            <a:spLocks noGrp="1"/>
          </p:cNvSpPr>
          <p:nvPr>
            <p:ph type="title"/>
          </p:nvPr>
        </p:nvSpPr>
        <p:spPr/>
        <p:txBody>
          <a:bodyPr>
            <a:normAutofit/>
          </a:bodyPr>
          <a:lstStyle/>
          <a:p>
            <a:r>
              <a:rPr lang="en-US" sz="3600" b="1" dirty="0"/>
              <a:t>Median Annual Household Income, Michigan 2011-2015</a:t>
            </a:r>
          </a:p>
        </p:txBody>
      </p:sp>
      <p:sp>
        <p:nvSpPr>
          <p:cNvPr id="5" name="Slide Number Placeholder 4">
            <a:extLst>
              <a:ext uri="{FF2B5EF4-FFF2-40B4-BE49-F238E27FC236}">
                <a16:creationId xmlns:a16="http://schemas.microsoft.com/office/drawing/2014/main" id="{56B47345-07BE-4A8F-8526-F8FC10216FFC}"/>
              </a:ext>
            </a:extLst>
          </p:cNvPr>
          <p:cNvSpPr>
            <a:spLocks noGrp="1"/>
          </p:cNvSpPr>
          <p:nvPr>
            <p:ph type="sldNum" sz="quarter" idx="12"/>
          </p:nvPr>
        </p:nvSpPr>
        <p:spPr/>
        <p:txBody>
          <a:bodyPr/>
          <a:lstStyle/>
          <a:p>
            <a:fld id="{AF660CDA-B73B-4A92-A543-666FA80A6082}" type="slidenum">
              <a:rPr lang="en-US" smtClean="0"/>
              <a:t>8</a:t>
            </a:fld>
            <a:endParaRPr lang="en-US"/>
          </a:p>
        </p:txBody>
      </p:sp>
      <p:grpSp>
        <p:nvGrpSpPr>
          <p:cNvPr id="7" name="Group 5">
            <a:extLst>
              <a:ext uri="{FF2B5EF4-FFF2-40B4-BE49-F238E27FC236}">
                <a16:creationId xmlns:a16="http://schemas.microsoft.com/office/drawing/2014/main" id="{DE6FD558-DF1E-4C05-A776-B93D058DD9AB}"/>
              </a:ext>
            </a:extLst>
          </p:cNvPr>
          <p:cNvGrpSpPr>
            <a:grpSpLocks/>
          </p:cNvGrpSpPr>
          <p:nvPr/>
        </p:nvGrpSpPr>
        <p:grpSpPr bwMode="auto">
          <a:xfrm>
            <a:off x="10271567" y="3314420"/>
            <a:ext cx="1696656" cy="1015663"/>
            <a:chOff x="5867400" y="3930768"/>
            <a:chExt cx="2497703" cy="844505"/>
          </a:xfrm>
        </p:grpSpPr>
        <p:sp>
          <p:nvSpPr>
            <p:cNvPr id="8" name="TextBox 6">
              <a:extLst>
                <a:ext uri="{FF2B5EF4-FFF2-40B4-BE49-F238E27FC236}">
                  <a16:creationId xmlns:a16="http://schemas.microsoft.com/office/drawing/2014/main" id="{8E532DE2-CC9C-4160-B546-33ED8E9E3AFB}"/>
                </a:ext>
              </a:extLst>
            </p:cNvPr>
            <p:cNvSpPr txBox="1">
              <a:spLocks noChangeArrowheads="1"/>
            </p:cNvSpPr>
            <p:nvPr/>
          </p:nvSpPr>
          <p:spPr bwMode="auto">
            <a:xfrm>
              <a:off x="6536303" y="3930768"/>
              <a:ext cx="1828800" cy="8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j-lt"/>
                </a:rPr>
                <a:t>All Race/ Ethnicities</a:t>
              </a:r>
            </a:p>
            <a:p>
              <a:pPr eaLnBrk="1" hangingPunct="1">
                <a:spcBef>
                  <a:spcPct val="0"/>
                </a:spcBef>
                <a:buFontTx/>
                <a:buNone/>
              </a:pPr>
              <a:r>
                <a:rPr lang="en-US" altLang="en-US" sz="2000" dirty="0">
                  <a:latin typeface="+mj-lt"/>
                </a:rPr>
                <a:t>= $49,576</a:t>
              </a:r>
            </a:p>
          </p:txBody>
        </p:sp>
        <p:cxnSp>
          <p:nvCxnSpPr>
            <p:cNvPr id="9" name="Straight Arrow Connector 8">
              <a:extLst>
                <a:ext uri="{FF2B5EF4-FFF2-40B4-BE49-F238E27FC236}">
                  <a16:creationId xmlns:a16="http://schemas.microsoft.com/office/drawing/2014/main" id="{E7B77765-0F29-408D-879F-E46BDA23043F}"/>
                </a:ext>
              </a:extLst>
            </p:cNvPr>
            <p:cNvCxnSpPr/>
            <p:nvPr/>
          </p:nvCxnSpPr>
          <p:spPr>
            <a:xfrm flipH="1">
              <a:off x="5867400" y="4070685"/>
              <a:ext cx="49468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1BD27FC-DD08-43CF-BA6D-8C8EF2CCE6AD}"/>
              </a:ext>
            </a:extLst>
          </p:cNvPr>
          <p:cNvSpPr txBox="1"/>
          <p:nvPr/>
        </p:nvSpPr>
        <p:spPr>
          <a:xfrm>
            <a:off x="78276" y="6356350"/>
            <a:ext cx="4881652" cy="307777"/>
          </a:xfrm>
          <a:prstGeom prst="rect">
            <a:avLst/>
          </a:prstGeom>
          <a:noFill/>
        </p:spPr>
        <p:txBody>
          <a:bodyPr wrap="square" rtlCol="0">
            <a:spAutoFit/>
          </a:bodyPr>
          <a:lstStyle/>
          <a:p>
            <a:r>
              <a:rPr lang="en-US" sz="1400" dirty="0"/>
              <a:t>2011-2015 American Community Survey, U.S. Census Bureau</a:t>
            </a:r>
          </a:p>
        </p:txBody>
      </p:sp>
      <p:graphicFrame>
        <p:nvGraphicFramePr>
          <p:cNvPr id="12" name="Content Placeholder 11" descr="The median annual household income for the state of Michigan is $49, 576. The median household income across racial/ethnic groups is as follows: $29,731 for Non-Hispanic Blacks, $36,157 for American Indian/Alaskan Natives, $40,017 for Arabs, $74,655 for Non-hispanic Asians, $39,571 for Hispanic/Latino, $53,303 for Non-hispanic whites, and $46,396 for Non-hispanic other. ">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4013609581"/>
              </p:ext>
            </p:extLst>
          </p:nvPr>
        </p:nvGraphicFramePr>
        <p:xfrm>
          <a:off x="838200" y="1917315"/>
          <a:ext cx="8919258" cy="3962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767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E689-445E-4128-B3AB-03302294BA44}"/>
              </a:ext>
            </a:extLst>
          </p:cNvPr>
          <p:cNvSpPr>
            <a:spLocks noGrp="1"/>
          </p:cNvSpPr>
          <p:nvPr>
            <p:ph type="title"/>
          </p:nvPr>
        </p:nvSpPr>
        <p:spPr/>
        <p:txBody>
          <a:bodyPr>
            <a:normAutofit/>
          </a:bodyPr>
          <a:lstStyle/>
          <a:p>
            <a:pPr algn="ctr"/>
            <a:r>
              <a:rPr lang="en-US" sz="3600" b="1" dirty="0"/>
              <a:t>Percent of Female-Headed Households, </a:t>
            </a:r>
            <a:br>
              <a:rPr lang="en-US" sz="3600" b="1" dirty="0"/>
            </a:br>
            <a:r>
              <a:rPr lang="en-US" sz="3600" b="1" dirty="0"/>
              <a:t>Michigan 2011-2015</a:t>
            </a:r>
          </a:p>
        </p:txBody>
      </p:sp>
      <p:sp>
        <p:nvSpPr>
          <p:cNvPr id="5" name="Slide Number Placeholder 4">
            <a:extLst>
              <a:ext uri="{FF2B5EF4-FFF2-40B4-BE49-F238E27FC236}">
                <a16:creationId xmlns:a16="http://schemas.microsoft.com/office/drawing/2014/main" id="{DA401C4E-6796-4FD1-AF79-16CF1662D7F0}"/>
              </a:ext>
            </a:extLst>
          </p:cNvPr>
          <p:cNvSpPr>
            <a:spLocks noGrp="1"/>
          </p:cNvSpPr>
          <p:nvPr>
            <p:ph type="sldNum" sz="quarter" idx="12"/>
          </p:nvPr>
        </p:nvSpPr>
        <p:spPr/>
        <p:txBody>
          <a:bodyPr/>
          <a:lstStyle/>
          <a:p>
            <a:fld id="{AF660CDA-B73B-4A92-A543-666FA80A6082}" type="slidenum">
              <a:rPr lang="en-US" smtClean="0"/>
              <a:t>9</a:t>
            </a:fld>
            <a:endParaRPr lang="en-US"/>
          </a:p>
        </p:txBody>
      </p:sp>
      <p:graphicFrame>
        <p:nvGraphicFramePr>
          <p:cNvPr id="6" name="Content Placeholder 5" descr="12.7% of households with children under the age of 18 across the state of Michigan are headed by women with no husband present. The rates across racial/ethnic groups is as follows: 9.4% of Non-hispanic whites, 30.7% of Non-hispanic blacks, 5.8% of Non-Hispanic Asians, 22.2% of American Indian/Alaskan Native, 10.2% of Arabs, 19.4% of Hispanics/Latinos, and 14.6% of Non-hispanic other. ">
            <a:extLst>
              <a:ext uri="{FF2B5EF4-FFF2-40B4-BE49-F238E27FC236}">
                <a16:creationId xmlns:a16="http://schemas.microsoft.com/office/drawing/2014/main" id="{00000000-0008-0000-0000-000005000000}"/>
              </a:ext>
            </a:extLst>
          </p:cNvPr>
          <p:cNvGraphicFramePr>
            <a:graphicFrameLocks noGrp="1"/>
          </p:cNvGraphicFramePr>
          <p:nvPr>
            <p:ph idx="1"/>
            <p:extLst>
              <p:ext uri="{D42A27DB-BD31-4B8C-83A1-F6EECF244321}">
                <p14:modId xmlns:p14="http://schemas.microsoft.com/office/powerpoint/2010/main" val="1236751308"/>
              </p:ext>
            </p:extLst>
          </p:nvPr>
        </p:nvGraphicFramePr>
        <p:xfrm>
          <a:off x="838200" y="1898249"/>
          <a:ext cx="8942408" cy="4120586"/>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7">
            <a:extLst>
              <a:ext uri="{FF2B5EF4-FFF2-40B4-BE49-F238E27FC236}">
                <a16:creationId xmlns:a16="http://schemas.microsoft.com/office/drawing/2014/main" id="{87C6E72C-E1F6-4A2A-B432-132E63E45A13}"/>
              </a:ext>
            </a:extLst>
          </p:cNvPr>
          <p:cNvGrpSpPr>
            <a:grpSpLocks/>
          </p:cNvGrpSpPr>
          <p:nvPr/>
        </p:nvGrpSpPr>
        <p:grpSpPr bwMode="auto">
          <a:xfrm>
            <a:off x="9982199" y="4163988"/>
            <a:ext cx="1821873" cy="1323439"/>
            <a:chOff x="5867400" y="3886592"/>
            <a:chExt cx="2362200" cy="1605611"/>
          </a:xfrm>
        </p:grpSpPr>
        <p:cxnSp>
          <p:nvCxnSpPr>
            <p:cNvPr id="11" name="Straight Arrow Connector 10">
              <a:extLst>
                <a:ext uri="{FF2B5EF4-FFF2-40B4-BE49-F238E27FC236}">
                  <a16:creationId xmlns:a16="http://schemas.microsoft.com/office/drawing/2014/main" id="{C75A2577-1BD6-4118-AB0F-4633456EAA80}"/>
                </a:ext>
              </a:extLst>
            </p:cNvPr>
            <p:cNvCxnSpPr/>
            <p:nvPr/>
          </p:nvCxnSpPr>
          <p:spPr>
            <a:xfrm flipH="1">
              <a:off x="5867400" y="4071485"/>
              <a:ext cx="494716" cy="0"/>
            </a:xfrm>
            <a:prstGeom prst="straightConnector1">
              <a:avLst/>
            </a:prstGeom>
            <a:noFill/>
            <a:ln w="25400" cap="flat" cmpd="sng" algn="ctr">
              <a:solidFill>
                <a:srgbClr val="FF0000"/>
              </a:solidFill>
              <a:prstDash val="solid"/>
              <a:tailEnd type="arrow"/>
            </a:ln>
            <a:effectLst/>
          </p:spPr>
        </p:cxnSp>
        <p:sp>
          <p:nvSpPr>
            <p:cNvPr id="12" name="TextBox 1">
              <a:extLst>
                <a:ext uri="{FF2B5EF4-FFF2-40B4-BE49-F238E27FC236}">
                  <a16:creationId xmlns:a16="http://schemas.microsoft.com/office/drawing/2014/main" id="{3B2CD8D5-D5D4-4861-990E-EB923FA7684E}"/>
                </a:ext>
              </a:extLst>
            </p:cNvPr>
            <p:cNvSpPr txBox="1">
              <a:spLocks noChangeArrowheads="1"/>
            </p:cNvSpPr>
            <p:nvPr/>
          </p:nvSpPr>
          <p:spPr bwMode="auto">
            <a:xfrm>
              <a:off x="6400801" y="3886592"/>
              <a:ext cx="1828799" cy="160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dirty="0">
                  <a:latin typeface="+mj-lt"/>
                </a:rPr>
                <a:t>All Race/ Ethnicities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prstClr val="black"/>
                  </a:solidFill>
                  <a:effectLst/>
                  <a:uLnTx/>
                  <a:uFillTx/>
                  <a:latin typeface="+mj-lt"/>
                  <a:ea typeface="MS PGothic" panose="020B0600070205080204" pitchFamily="34" charset="-128"/>
                </a:rPr>
                <a:t>= 12.7%</a:t>
              </a:r>
            </a:p>
          </p:txBody>
        </p:sp>
      </p:grpSp>
      <p:sp>
        <p:nvSpPr>
          <p:cNvPr id="13" name="TextBox 12">
            <a:extLst>
              <a:ext uri="{FF2B5EF4-FFF2-40B4-BE49-F238E27FC236}">
                <a16:creationId xmlns:a16="http://schemas.microsoft.com/office/drawing/2014/main" id="{AE25CBCF-DEFB-4D8D-A05D-4B40E9EFBC31}"/>
              </a:ext>
            </a:extLst>
          </p:cNvPr>
          <p:cNvSpPr txBox="1"/>
          <p:nvPr/>
        </p:nvSpPr>
        <p:spPr>
          <a:xfrm>
            <a:off x="0" y="6385023"/>
            <a:ext cx="4706161" cy="307777"/>
          </a:xfrm>
          <a:prstGeom prst="rect">
            <a:avLst/>
          </a:prstGeom>
          <a:noFill/>
        </p:spPr>
        <p:txBody>
          <a:bodyPr wrap="square" rtlCol="0">
            <a:spAutoFit/>
          </a:bodyPr>
          <a:lstStyle/>
          <a:p>
            <a:r>
              <a:rPr lang="en-US" sz="1400" dirty="0"/>
              <a:t>2011-2015 American Community Survey, U.S. Census Bureau</a:t>
            </a:r>
          </a:p>
        </p:txBody>
      </p:sp>
    </p:spTree>
    <p:extLst>
      <p:ext uri="{BB962C8B-B14F-4D97-AF65-F5344CB8AC3E}">
        <p14:creationId xmlns:p14="http://schemas.microsoft.com/office/powerpoint/2010/main" val="1903558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2135</TotalTime>
  <Words>1910</Words>
  <Application>Microsoft Office PowerPoint</Application>
  <PresentationFormat>Widescreen</PresentationFormat>
  <Paragraphs>386</Paragraphs>
  <Slides>66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MS PGothic</vt:lpstr>
      <vt:lpstr>Arial</vt:lpstr>
      <vt:lpstr>Calibri</vt:lpstr>
      <vt:lpstr>Calibri Light</vt:lpstr>
      <vt:lpstr>Office Theme</vt:lpstr>
      <vt:lpstr>Michigan Health Equity Data Project</vt:lpstr>
      <vt:lpstr>Michigan Health Equity Roadmap Recommendations 1-5</vt:lpstr>
      <vt:lpstr>Michigan Health Equity Roadmap Recommendation #1</vt:lpstr>
      <vt:lpstr>American Community Survey  Racial/Ethnic and Ancestry Key</vt:lpstr>
      <vt:lpstr>Michigan Population</vt:lpstr>
      <vt:lpstr>Proportion of Uni- or Multi- Racial Reported, by Race, Michigan 2011-2015</vt:lpstr>
      <vt:lpstr>Social Determinants of Health</vt:lpstr>
      <vt:lpstr>Median Annual Household Income, Michigan 2011-2015</vt:lpstr>
      <vt:lpstr>Percent of Female-Headed Households,  Michigan 2011-2015</vt:lpstr>
      <vt:lpstr>Percent of Population Living Below Federal Poverty Level, Michigan 2011-2015</vt:lpstr>
      <vt:lpstr>Percent of Population &lt;18 Years Living Below Federal Poverty Level, Michigan 2011-2015</vt:lpstr>
      <vt:lpstr>Percent of Population &lt;5 Years Living Below Federal Poverty Level, Michigan 2011-2015</vt:lpstr>
      <vt:lpstr>Percent of Civilian Labor Force that is Unemployed, Michigan 2011-2015</vt:lpstr>
      <vt:lpstr>Percent of Population ≥25 Years with Less than a High School Diploma, Michigan 2011-2015</vt:lpstr>
      <vt:lpstr>Percent of Population &gt;25 Years with Less than a Bachelor’s Degree, Michigan 2011-2015</vt:lpstr>
      <vt:lpstr>Percent of Renters Paying &gt;30% of Income on Rent, Michigan 2011-2015</vt:lpstr>
      <vt:lpstr>Percent of Population Speaking English Less than “Very Well”, Michigan 2011-2015</vt:lpstr>
      <vt:lpstr>Percent Not Living in Owner-Occupied Housing, Michigan 2011-2015</vt:lpstr>
      <vt:lpstr>Percent Households With No Vehicle Available for Use, Michigan 2011-2015</vt:lpstr>
      <vt:lpstr>Percent Living in Different House than Last Year,  Michigan 2011-2015</vt:lpstr>
      <vt:lpstr>Health Status</vt:lpstr>
      <vt:lpstr>Michigan Behavioral Risk Factor Survey  Racial/Ethnic and Ancestry Key</vt:lpstr>
      <vt:lpstr>Self-Reported Health Status is Fair or Poor, age-adjusted, Michigan 2014-2016</vt:lpstr>
      <vt:lpstr>Percent with ≥14 Unhealthy Physical Days in Past Month, age-adjusted, Michigan 2014-2016</vt:lpstr>
      <vt:lpstr>Percent with ≥14 Unhealthy Mental Days in Past Month, age-adjusted, Michigan 2014-2016</vt:lpstr>
      <vt:lpstr>Obesity Prevalence, age-adjusted,  Michigan 2014-2016</vt:lpstr>
      <vt:lpstr>Health Behaviors</vt:lpstr>
      <vt:lpstr>No Leisure Time Physical Activity, age-adjusted,  Michigan 2014-2016</vt:lpstr>
      <vt:lpstr>Prevalence of Current Smoking, age-adjusted,  Michigan 2014-2016</vt:lpstr>
      <vt:lpstr>Prevalence of Binge Drinking, age-adjusted,  Michigan 2014-2016</vt:lpstr>
      <vt:lpstr>Health Care</vt:lpstr>
      <vt:lpstr>No Health Care Coverage Among 18-64 Year Olds, age-adjusted, Michigan 2014-2016</vt:lpstr>
      <vt:lpstr>No Health Care Access in Past 12 Months due to Cost, age-adjusted, Michigan 2014-2016</vt:lpstr>
      <vt:lpstr>No Routine Check-Up in Past Year, age-adjusted, Michigan 2014-2016</vt:lpstr>
      <vt:lpstr>No Dental Visit in Past Year, age-adjusted,  Michigan 2014-2016</vt:lpstr>
      <vt:lpstr>Chronic Disease</vt:lpstr>
      <vt:lpstr>Ever tolda Asthma, age-adjusted, Michigan 2014-2016</vt:lpstr>
      <vt:lpstr>Ever tolda Diabetes, age-adjusted, Michigan 2014-2016</vt:lpstr>
      <vt:lpstr>Ever tolda Cancer, age-adjusted, Michigan 2014-2016</vt:lpstr>
      <vt:lpstr>Ever tolda Chronic Obstructive Pulmonary Disease,  age-adjusted, Michigan 2014-2016</vt:lpstr>
      <vt:lpstr>Ever tolda Arthritis, age-adjusted, Michigan 2014-2016</vt:lpstr>
      <vt:lpstr>Ever tolda Cardiovascular Disease, age-adjusted,  Michigan 2014-2016</vt:lpstr>
      <vt:lpstr>Ever tolda Depression, age-adjusted, Michigan 2014-2016</vt:lpstr>
      <vt:lpstr>Disabilitya, age-adjusted, Michigan 2014-2016</vt:lpstr>
      <vt:lpstr>All-Cancer Incidence Rate (per 100,000),  age-adjusted, Michigan 2013-2015</vt:lpstr>
      <vt:lpstr>HIV Prevalence, Michigan 2016</vt:lpstr>
      <vt:lpstr>Mortality</vt:lpstr>
      <vt:lpstr>Michigan Resident Death and Birth File Racial/Ethnic and Ancestry Key</vt:lpstr>
      <vt:lpstr>All-Cause Mortality Rate (per 100,000),  age-adjusted, Michigan 2012-2016</vt:lpstr>
      <vt:lpstr>Heart Disease Mortality Rate (per 100,000),  age-adjusted, Michigan 2012-2016</vt:lpstr>
      <vt:lpstr>Stroke Mortality Rate (per 100,000),  age-adjusted, Michigan 2012-2016</vt:lpstr>
      <vt:lpstr>Diabetes Mortality Rate (per 100,000),  age-adjusted, Michigan 2012-2016</vt:lpstr>
      <vt:lpstr>All-Cancer Mortality Rate (per 100,000),  age-adjusted, Michigan 2012-2016</vt:lpstr>
      <vt:lpstr>Chronic Liver Disease Mortality Rate (per 100,000),  age-adjusted, Michigan 2012-2016</vt:lpstr>
      <vt:lpstr>Kidney Disease Mortality Rate (per 100,000),  age-adjusted, Michigan 2012-2016</vt:lpstr>
      <vt:lpstr>Chronic Lower Respiratory Disease Mortality Rate  (per 100,000), age-adjusted, Michigan 2012-2016</vt:lpstr>
      <vt:lpstr>Alzheimer’s Disease Mortality Rate (per 100,000),  age-adjusted, Michigan 2012-2016</vt:lpstr>
      <vt:lpstr>AIDS Mortality Rate (per 100,000),  age-adjusted, Michigan 2012-2016</vt:lpstr>
      <vt:lpstr>Pneumonia and Influenza Mortality Rate (per 100,000),  age-adjusted, Michigan 2012-2016</vt:lpstr>
      <vt:lpstr>Septicemia Mortality Rate (per 100,000),  age-adjusted, Michigan 2012-2016</vt:lpstr>
      <vt:lpstr>Homicide Mortality Rate (per 100,000),  age-adjusted, Michigan 2012-2016</vt:lpstr>
      <vt:lpstr>Suicide Mortality Rate (per 100,000),  age-adjusted, Michigan 2012-2016</vt:lpstr>
      <vt:lpstr>Unintentional Injury Mortality Rate (per 100,000),  age-adjusted, Michigan 2012-2016</vt:lpstr>
      <vt:lpstr>Infant Mortality Rate (per 1,000 Live Births),  Michigan 2012-2016</vt:lpstr>
      <vt:lpstr>Infant Mortality Rate, per 1,000 Live Births,  Michigan 1998-2016</vt:lpstr>
      <vt:lpstr>Life Expectancy at Birth, Michigan 2000-2016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Health Equity Data Project 2018 Update</dc:title>
  <dc:subject>Michigan Health Equity Data Project 2018 Update</dc:subject>
  <dc:creator>Michigan Department of Health and Human Services</dc:creator>
  <cp:keywords>MDHHS;Michigan;Health Equity Data Project;2018;Update</cp:keywords>
  <cp:lastModifiedBy>Simmons, Scott (DTMB)</cp:lastModifiedBy>
  <cp:revision>95</cp:revision>
  <dcterms:created xsi:type="dcterms:W3CDTF">2018-07-09T13:30:29Z</dcterms:created>
  <dcterms:modified xsi:type="dcterms:W3CDTF">2018-10-17T21:09:48Z</dcterms:modified>
</cp:coreProperties>
</file>